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34"/>
  </p:handoutMasterIdLst>
  <p:sldIdLst>
    <p:sldId id="620" r:id="rId3"/>
    <p:sldId id="303" r:id="rId4"/>
    <p:sldId id="648" r:id="rId6"/>
    <p:sldId id="649" r:id="rId7"/>
    <p:sldId id="621" r:id="rId8"/>
    <p:sldId id="644" r:id="rId9"/>
    <p:sldId id="608" r:id="rId10"/>
    <p:sldId id="646" r:id="rId11"/>
    <p:sldId id="645" r:id="rId12"/>
    <p:sldId id="637" r:id="rId13"/>
    <p:sldId id="610" r:id="rId14"/>
    <p:sldId id="659" r:id="rId15"/>
    <p:sldId id="611" r:id="rId16"/>
    <p:sldId id="660" r:id="rId17"/>
    <p:sldId id="612" r:id="rId18"/>
    <p:sldId id="615" r:id="rId19"/>
    <p:sldId id="616" r:id="rId20"/>
    <p:sldId id="617" r:id="rId21"/>
    <p:sldId id="625" r:id="rId22"/>
    <p:sldId id="626" r:id="rId23"/>
    <p:sldId id="627" r:id="rId24"/>
    <p:sldId id="640" r:id="rId25"/>
    <p:sldId id="641" r:id="rId26"/>
    <p:sldId id="653" r:id="rId27"/>
    <p:sldId id="652" r:id="rId28"/>
    <p:sldId id="629" r:id="rId29"/>
    <p:sldId id="661" r:id="rId30"/>
    <p:sldId id="643" r:id="rId31"/>
    <p:sldId id="631" r:id="rId32"/>
    <p:sldId id="632" r:id="rId33"/>
  </p:sldIdLst>
  <p:sldSz cx="9144000" cy="6858000" type="screen4x3"/>
  <p:notesSz cx="6858000" cy="9144000"/>
  <p:defaultTextStyle>
    <a:defPPr>
      <a:defRPr lang="en-US"/>
    </a:defPPr>
    <a:lvl1pPr marL="0" lvl="0" indent="0" algn="l" defTabSz="914400" eaLnBrk="1" fontAlgn="base" latinLnBrk="0" hangingPunct="1">
      <a:lnSpc>
        <a:spcPct val="100000"/>
      </a:lnSpc>
      <a:spcBef>
        <a:spcPct val="0"/>
      </a:spcBef>
      <a:spcAft>
        <a:spcPct val="0"/>
      </a:spcAft>
      <a:buNone/>
      <a:defRPr sz="3200" b="0" i="0" u="none" kern="1200" baseline="0">
        <a:solidFill>
          <a:srgbClr val="00FFFF"/>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200" b="0" i="0" u="none" kern="1200" baseline="0">
        <a:solidFill>
          <a:srgbClr val="00FFFF"/>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200" b="0" i="0" u="none" kern="1200" baseline="0">
        <a:solidFill>
          <a:srgbClr val="00FFFF"/>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200" b="0" i="0" u="none" kern="1200" baseline="0">
        <a:solidFill>
          <a:srgbClr val="00FFFF"/>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200" b="0" i="0" u="none" kern="1200" baseline="0">
        <a:solidFill>
          <a:srgbClr val="00FFFF"/>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200" b="0" i="0" u="none" kern="1200" baseline="0">
        <a:solidFill>
          <a:srgbClr val="00FFFF"/>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200" b="0" i="0" u="none" kern="1200" baseline="0">
        <a:solidFill>
          <a:srgbClr val="00FFFF"/>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200" b="0" i="0" u="none" kern="1200" baseline="0">
        <a:solidFill>
          <a:srgbClr val="00FFFF"/>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200" b="0" i="0" u="none" kern="1200" baseline="0">
        <a:solidFill>
          <a:srgbClr val="00FFFF"/>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2FDB2607-1784-4EEB-B798-7EB5836EED8A}">
        <p14:showMediaCtrls xmlns:p14="http://schemas.microsoft.com/office/powerpoint/2010/main" val="1"/>
      </p:ext>
    </p:extLst>
  </p:showPr>
  <p:clrMru>
    <a:srgbClr val="33CC33"/>
    <a:srgbClr val="FF0066"/>
    <a:srgbClr val="FFCC99"/>
    <a:srgbClr val="F7BF59"/>
    <a:srgbClr val="99FFCC"/>
    <a:srgbClr val="FF9933"/>
    <a:srgbClr val="CCFF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931"/>
    <p:restoredTop sz="86340"/>
  </p:normalViewPr>
  <p:slideViewPr>
    <p:cSldViewPr showGuides="1">
      <p:cViewPr>
        <p:scale>
          <a:sx n="75" d="100"/>
          <a:sy n="75" d="100"/>
        </p:scale>
        <p:origin x="-1614" y="-240"/>
      </p:cViewPr>
      <p:guideLst>
        <p:guide orient="horz" pos="2184"/>
        <p:guide pos="2856"/>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9458" name="页眉占位符 19457"/>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19459" name="日期占位符 19458"/>
          <p:cNvSpPr>
            <a:spLocks noGrp="1"/>
          </p:cNvSpPr>
          <p:nvPr>
            <p:ph type="dt" sz="quarter" idx="1"/>
          </p:nvPr>
        </p:nvSpPr>
        <p:spPr>
          <a:xfrm>
            <a:off x="3886200" y="0"/>
            <a:ext cx="2971800" cy="457200"/>
          </a:xfrm>
          <a:prstGeom prst="rect">
            <a:avLst/>
          </a:prstGeom>
          <a:noFill/>
          <a:ln w="9525">
            <a:noFill/>
          </a:ln>
        </p:spPr>
        <p:txBody>
          <a:bodyPr/>
          <a:p>
            <a:pPr lvl="0" algn="r"/>
            <a:endParaRPr lang="zh-CN" altLang="en-US" sz="1200" dirty="0"/>
          </a:p>
        </p:txBody>
      </p:sp>
      <p:sp>
        <p:nvSpPr>
          <p:cNvPr id="19460" name="页脚占位符 19459"/>
          <p:cNvSpPr>
            <a:spLocks noGrp="1"/>
          </p:cNvSpPr>
          <p:nvPr>
            <p:ph type="ftr" sz="quarter" idx="2"/>
          </p:nvPr>
        </p:nvSpPr>
        <p:spPr>
          <a:xfrm>
            <a:off x="0" y="8686800"/>
            <a:ext cx="2971800" cy="457200"/>
          </a:xfrm>
          <a:prstGeom prst="rect">
            <a:avLst/>
          </a:prstGeom>
          <a:noFill/>
          <a:ln w="9525">
            <a:noFill/>
          </a:ln>
        </p:spPr>
        <p:txBody>
          <a:bodyPr anchor="b"/>
          <a:p>
            <a:pPr lvl="0"/>
            <a:endParaRPr lang="zh-CN" altLang="en-US" sz="1200" dirty="0"/>
          </a:p>
        </p:txBody>
      </p:sp>
      <p:sp>
        <p:nvSpPr>
          <p:cNvPr id="19461" name="灯片编号占位符 19460"/>
          <p:cNvSpPr>
            <a:spLocks noGrp="1"/>
          </p:cNvSpPr>
          <p:nvPr>
            <p:ph type="sldNum" sz="quarter" idx="3"/>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8434" name="页眉占位符 18433"/>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18435" name="日期占位符 18434"/>
          <p:cNvSpPr>
            <a:spLocks noGrp="1"/>
          </p:cNvSpPr>
          <p:nvPr>
            <p:ph type="dt" idx="1"/>
          </p:nvPr>
        </p:nvSpPr>
        <p:spPr>
          <a:xfrm>
            <a:off x="3886200" y="0"/>
            <a:ext cx="2971800" cy="457200"/>
          </a:xfrm>
          <a:prstGeom prst="rect">
            <a:avLst/>
          </a:prstGeom>
          <a:noFill/>
          <a:ln w="9525">
            <a:noFill/>
          </a:ln>
        </p:spPr>
        <p:txBody>
          <a:bodyPr/>
          <a:p>
            <a:pPr lvl="0" algn="r"/>
            <a:endParaRPr lang="zh-CN" altLang="en-US" sz="1200" dirty="0"/>
          </a:p>
        </p:txBody>
      </p:sp>
      <p:sp>
        <p:nvSpPr>
          <p:cNvPr id="18436" name="幻灯片图像占位符 18435"/>
          <p:cNvSpPr>
            <a:spLocks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18437" name="文本占位符 18436"/>
          <p:cNvSpPr>
            <a:spLocks noGrp="1"/>
          </p:cNvSpPr>
          <p:nvPr>
            <p:ph type="body" sz="quarter" idx="3"/>
          </p:nvPr>
        </p:nvSpPr>
        <p:spPr>
          <a:xfrm>
            <a:off x="914400" y="4343400"/>
            <a:ext cx="50292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8438" name="页脚占位符 18437"/>
          <p:cNvSpPr>
            <a:spLocks noGrp="1"/>
          </p:cNvSpPr>
          <p:nvPr>
            <p:ph type="ftr" sz="quarter" idx="4"/>
          </p:nvPr>
        </p:nvSpPr>
        <p:spPr>
          <a:xfrm>
            <a:off x="0" y="8686800"/>
            <a:ext cx="2971800" cy="457200"/>
          </a:xfrm>
          <a:prstGeom prst="rect">
            <a:avLst/>
          </a:prstGeom>
          <a:noFill/>
          <a:ln w="9525">
            <a:noFill/>
          </a:ln>
        </p:spPr>
        <p:txBody>
          <a:bodyPr anchor="b"/>
          <a:p>
            <a:pPr lvl="0"/>
            <a:endParaRPr lang="zh-CN" altLang="en-US" sz="1200" dirty="0"/>
          </a:p>
        </p:txBody>
      </p:sp>
      <p:sp>
        <p:nvSpPr>
          <p:cNvPr id="18439" name="灯片编号占位符 18438"/>
          <p:cNvSpPr>
            <a:spLocks noGrp="1"/>
          </p:cNvSpPr>
          <p:nvPr>
            <p:ph type="sldNum" sz="quarter" idx="5"/>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3330" name="幻灯片图像占位符 483329"/>
          <p:cNvSpPr>
            <a:spLocks noTextEdit="1"/>
          </p:cNvSpPr>
          <p:nvPr>
            <p:ph type="sldImg"/>
          </p:nvPr>
        </p:nvSpPr>
        <p:spPr/>
      </p:sp>
      <p:sp>
        <p:nvSpPr>
          <p:cNvPr id="483331" name="文本占位符 483330"/>
          <p:cNvSpPr>
            <a:spLocks noGrp="1"/>
          </p:cNvSpPr>
          <p:nvPr>
            <p:ph type="body" idx="1"/>
          </p:nvPr>
        </p:nvSpPr>
        <p:spPr/>
        <p:txBody>
          <a:bodyPr/>
          <a:p>
            <a:pPr lvl="0"/>
            <a:endParaRPr lang="zh-CN" altLang="en-US"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3570" name="幻灯片图像占位符 493569"/>
          <p:cNvSpPr>
            <a:spLocks noTextEdit="1"/>
          </p:cNvSpPr>
          <p:nvPr>
            <p:ph type="sldImg"/>
          </p:nvPr>
        </p:nvSpPr>
        <p:spPr/>
      </p:sp>
      <p:sp>
        <p:nvSpPr>
          <p:cNvPr id="493571" name="文本占位符 493570"/>
          <p:cNvSpPr>
            <a:spLocks noGrp="1"/>
          </p:cNvSpPr>
          <p:nvPr>
            <p:ph type="body" idx="1"/>
          </p:nvPr>
        </p:nvSpPr>
        <p:spPr/>
        <p:txBody>
          <a:bodyPr/>
          <a:p>
            <a:pPr lvl="0"/>
            <a:endParaRPr lang="zh-CN" altLang="en-US"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gradFill rotWithShape="0">
          <a:gsLst>
            <a:gs pos="0">
              <a:schemeClr val="bg1"/>
            </a:gs>
            <a:gs pos="50000">
              <a:schemeClr val="bg2"/>
            </a:gs>
            <a:gs pos="100000">
              <a:schemeClr val="bg1"/>
            </a:gs>
          </a:gsLst>
          <a:lin ang="0" scaled="1"/>
          <a:tileRect/>
        </a:gradFill>
        <a:effectLst/>
      </p:bgPr>
    </p:bg>
    <p:spTree>
      <p:nvGrpSpPr>
        <p:cNvPr id="1" name=""/>
        <p:cNvGrpSpPr/>
        <p:nvPr/>
      </p:nvGrpSpPr>
      <p:grpSpPr/>
      <p:grpSp>
        <p:nvGrpSpPr>
          <p:cNvPr id="2054" name="组合 2053"/>
          <p:cNvGrpSpPr/>
          <p:nvPr/>
        </p:nvGrpSpPr>
        <p:grpSpPr>
          <a:xfrm>
            <a:off x="107950" y="107950"/>
            <a:ext cx="8928100" cy="6642100"/>
            <a:chOff x="68" y="68"/>
            <a:chExt cx="5624" cy="4184"/>
          </a:xfrm>
        </p:grpSpPr>
        <p:sp>
          <p:nvSpPr>
            <p:cNvPr id="2050" name="矩形 2049"/>
            <p:cNvSpPr/>
            <p:nvPr/>
          </p:nvSpPr>
          <p:spPr>
            <a:xfrm>
              <a:off x="68" y="68"/>
              <a:ext cx="5624" cy="4184"/>
            </a:xfrm>
            <a:prstGeom prst="rect">
              <a:avLst/>
            </a:prstGeom>
            <a:gradFill rotWithShape="0">
              <a:gsLst>
                <a:gs pos="0">
                  <a:schemeClr val="folHlink"/>
                </a:gs>
                <a:gs pos="50000">
                  <a:schemeClr val="bg1"/>
                </a:gs>
                <a:gs pos="100000">
                  <a:schemeClr val="folHlink"/>
                </a:gs>
              </a:gsLst>
              <a:lin ang="5400000" scaled="1"/>
              <a:tileRect/>
            </a:gradFill>
            <a:ln w="12700" cap="flat" cmpd="sng">
              <a:solidFill>
                <a:schemeClr val="folHlink"/>
              </a:solidFill>
              <a:prstDash val="solid"/>
              <a:miter/>
              <a:headEnd type="none" w="med" len="med"/>
              <a:tailEnd type="none" w="med" len="med"/>
            </a:ln>
          </p:spPr>
          <p:txBody>
            <a:bodyPr/>
            <a:p>
              <a:endParaRPr lang="zh-CN" altLang="en-US"/>
            </a:p>
          </p:txBody>
        </p:sp>
        <p:sp>
          <p:nvSpPr>
            <p:cNvPr id="2051" name="矩形 2050"/>
            <p:cNvSpPr/>
            <p:nvPr/>
          </p:nvSpPr>
          <p:spPr>
            <a:xfrm>
              <a:off x="151" y="140"/>
              <a:ext cx="5469" cy="4056"/>
            </a:xfrm>
            <a:prstGeom prst="rect">
              <a:avLst/>
            </a:prstGeom>
            <a:gradFill rotWithShape="0">
              <a:gsLst>
                <a:gs pos="0">
                  <a:schemeClr val="bg1"/>
                </a:gs>
                <a:gs pos="50000">
                  <a:schemeClr val="folHlink"/>
                </a:gs>
                <a:gs pos="100000">
                  <a:schemeClr val="bg1"/>
                </a:gs>
              </a:gsLst>
              <a:lin ang="5400000" scaled="1"/>
              <a:tileRect/>
            </a:gradFill>
            <a:ln w="12700" cap="flat" cmpd="sng">
              <a:solidFill>
                <a:schemeClr val="folHlink"/>
              </a:solidFill>
              <a:prstDash val="solid"/>
              <a:miter/>
              <a:headEnd type="none" w="med" len="med"/>
              <a:tailEnd type="none" w="med" len="med"/>
            </a:ln>
          </p:spPr>
          <p:txBody>
            <a:bodyPr/>
            <a:p>
              <a:endParaRPr lang="zh-CN" altLang="en-US"/>
            </a:p>
          </p:txBody>
        </p:sp>
        <p:sp>
          <p:nvSpPr>
            <p:cNvPr id="2052" name="矩形 2051"/>
            <p:cNvSpPr/>
            <p:nvPr/>
          </p:nvSpPr>
          <p:spPr>
            <a:xfrm>
              <a:off x="191" y="188"/>
              <a:ext cx="5377" cy="3944"/>
            </a:xfrm>
            <a:prstGeom prst="rect">
              <a:avLst/>
            </a:prstGeom>
            <a:gradFill rotWithShape="0">
              <a:gsLst>
                <a:gs pos="0">
                  <a:schemeClr val="folHlink"/>
                </a:gs>
                <a:gs pos="50000">
                  <a:schemeClr val="bg1"/>
                </a:gs>
                <a:gs pos="100000">
                  <a:schemeClr val="folHlink"/>
                </a:gs>
              </a:gsLst>
              <a:lin ang="5400000" scaled="1"/>
              <a:tileRect/>
            </a:gradFill>
            <a:ln w="12700" cap="flat" cmpd="sng">
              <a:solidFill>
                <a:schemeClr val="folHlink"/>
              </a:solidFill>
              <a:prstDash val="solid"/>
              <a:miter/>
              <a:headEnd type="none" w="med" len="med"/>
              <a:tailEnd type="none" w="med" len="med"/>
            </a:ln>
          </p:spPr>
          <p:txBody>
            <a:bodyPr/>
            <a:p>
              <a:endParaRPr lang="zh-CN" altLang="en-US"/>
            </a:p>
          </p:txBody>
        </p:sp>
        <p:sp>
          <p:nvSpPr>
            <p:cNvPr id="2053" name="矩形 2052"/>
            <p:cNvSpPr/>
            <p:nvPr/>
          </p:nvSpPr>
          <p:spPr>
            <a:xfrm>
              <a:off x="272" y="272"/>
              <a:ext cx="5216" cy="3776"/>
            </a:xfrm>
            <a:prstGeom prst="rect">
              <a:avLst/>
            </a:prstGeom>
            <a:gradFill rotWithShape="0">
              <a:gsLst>
                <a:gs pos="0">
                  <a:schemeClr val="bg2"/>
                </a:gs>
                <a:gs pos="100000">
                  <a:schemeClr val="bg1"/>
                </a:gs>
              </a:gsLst>
              <a:lin ang="5400000" scaled="1"/>
              <a:tileRect/>
            </a:gradFill>
            <a:ln w="12700" cap="flat" cmpd="sng">
              <a:solidFill>
                <a:schemeClr val="folHlink"/>
              </a:solidFill>
              <a:prstDash val="solid"/>
              <a:miter/>
              <a:headEnd type="none" w="med" len="med"/>
              <a:tailEnd type="none" w="med" len="med"/>
            </a:ln>
          </p:spPr>
          <p:txBody>
            <a:bodyPr/>
            <a:p>
              <a:endParaRPr lang="zh-CN" altLang="en-US"/>
            </a:p>
          </p:txBody>
        </p:sp>
      </p:grpSp>
      <p:sp>
        <p:nvSpPr>
          <p:cNvPr id="2055" name="标题 2054"/>
          <p:cNvSpPr>
            <a:spLocks noGrp="1"/>
          </p:cNvSpPr>
          <p:nvPr>
            <p:ph type="ctrTitle" sz="quarter"/>
          </p:nvPr>
        </p:nvSpPr>
        <p:spPr>
          <a:xfrm>
            <a:off x="685800" y="2286000"/>
            <a:ext cx="7772400" cy="1143000"/>
          </a:xfrm>
          <a:prstGeom prst="rect">
            <a:avLst/>
          </a:prstGeom>
          <a:noFill/>
          <a:ln w="9525">
            <a:noFill/>
          </a:ln>
        </p:spPr>
        <p:txBody>
          <a:bodyPr lIns="92075" tIns="46038" rIns="92075" bIns="46038" anchor="ctr"/>
          <a:lstStyle>
            <a:lvl1pPr lvl="0">
              <a:defRPr/>
            </a:lvl1pPr>
          </a:lstStyle>
          <a:p>
            <a:pPr lvl="0"/>
            <a:r>
              <a:rPr lang="zh-CN" altLang="en-US" dirty="0"/>
              <a:t>单击此处编辑母版标题样式</a:t>
            </a:r>
            <a:endParaRPr lang="zh-CN" altLang="en-US" dirty="0"/>
          </a:p>
        </p:txBody>
      </p:sp>
      <p:sp>
        <p:nvSpPr>
          <p:cNvPr id="2056" name="副标题 2055"/>
          <p:cNvSpPr>
            <a:spLocks noGrp="1"/>
          </p:cNvSpPr>
          <p:nvPr>
            <p:ph type="subTitle" sz="quarter" idx="1"/>
          </p:nvPr>
        </p:nvSpPr>
        <p:spPr>
          <a:xfrm>
            <a:off x="1371600" y="3886200"/>
            <a:ext cx="6400800" cy="1752600"/>
          </a:xfrm>
          <a:prstGeom prst="rect">
            <a:avLst/>
          </a:prstGeom>
          <a:noFill/>
          <a:ln w="9525">
            <a:noFill/>
          </a:ln>
        </p:spPr>
        <p:txBody>
          <a:bodyPr lIns="92075" tIns="46038" rIns="92075" bIns="46038"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dirty="0"/>
              <a:t>单击此处编辑母版副标题样式</a:t>
            </a:r>
            <a:endParaRPr lang="zh-CN" altLang="en-US" dirty="0"/>
          </a:p>
        </p:txBody>
      </p:sp>
      <p:sp>
        <p:nvSpPr>
          <p:cNvPr id="2057" name="日期占位符 2056"/>
          <p:cNvSpPr>
            <a:spLocks noGrp="1"/>
          </p:cNvSpPr>
          <p:nvPr>
            <p:ph type="dt" sz="quarter" idx="2"/>
          </p:nvPr>
        </p:nvSpPr>
        <p:spPr>
          <a:xfrm>
            <a:off x="685800" y="6096000"/>
            <a:ext cx="1905000" cy="457200"/>
          </a:xfrm>
          <a:prstGeom prst="rect">
            <a:avLst/>
          </a:prstGeom>
          <a:noFill/>
          <a:ln w="9525">
            <a:noFill/>
          </a:ln>
        </p:spPr>
        <p:txBody>
          <a:bodyPr wrap="none" lIns="92075" tIns="46038" rIns="92075" bIns="46038" anchor="ctr"/>
          <a:p>
            <a:pPr eaLnBrk="0" hangingPunct="0"/>
            <a:fld id="{BB962C8B-B14F-4D97-AF65-F5344CB8AC3E}" type="datetime1">
              <a:rPr lang="zh-CN" altLang="en-US" dirty="0"/>
            </a:fld>
            <a:endParaRPr lang="zh-CN" altLang="en-US" dirty="0"/>
          </a:p>
        </p:txBody>
      </p:sp>
      <p:sp>
        <p:nvSpPr>
          <p:cNvPr id="2058" name="页脚占位符 2057"/>
          <p:cNvSpPr>
            <a:spLocks noGrp="1"/>
          </p:cNvSpPr>
          <p:nvPr>
            <p:ph type="ftr" sz="quarter" idx="3"/>
          </p:nvPr>
        </p:nvSpPr>
        <p:spPr>
          <a:xfrm>
            <a:off x="3124200" y="6096000"/>
            <a:ext cx="2895600" cy="457200"/>
          </a:xfrm>
          <a:prstGeom prst="rect">
            <a:avLst/>
          </a:prstGeom>
          <a:noFill/>
          <a:ln w="9525">
            <a:noFill/>
          </a:ln>
        </p:spPr>
        <p:txBody>
          <a:bodyPr wrap="none" lIns="92075" tIns="46038" rIns="92075" bIns="46038" anchor="ctr"/>
          <a:p>
            <a:pPr eaLnBrk="0" hangingPunct="0"/>
            <a:endParaRPr lang="zh-CN" altLang="en-US" dirty="0"/>
          </a:p>
        </p:txBody>
      </p:sp>
      <p:sp>
        <p:nvSpPr>
          <p:cNvPr id="2059" name="灯片编号占位符 2058"/>
          <p:cNvSpPr>
            <a:spLocks noGrp="1"/>
          </p:cNvSpPr>
          <p:nvPr>
            <p:ph type="sldNum" sz="quarter" idx="4"/>
          </p:nvPr>
        </p:nvSpPr>
        <p:spPr>
          <a:xfrm>
            <a:off x="6553200" y="6096000"/>
            <a:ext cx="1905000" cy="457200"/>
          </a:xfrm>
          <a:prstGeom prst="rect">
            <a:avLst/>
          </a:prstGeom>
          <a:noFill/>
          <a:ln w="9525">
            <a:noFill/>
          </a:ln>
        </p:spPr>
        <p:txBody>
          <a:bodyPr wrap="none" lIns="92075" tIns="46038" rIns="92075" bIns="46038" anchor="ctr"/>
          <a:p>
            <a:pPr eaLnBrk="0" hangingPunct="0"/>
            <a:fld id="{9A0DB2DC-4C9A-4742-B13C-FB6460FD3503}" type="slidenum">
              <a:rPr lang="zh-CN" altLang="en-US" dirty="0"/>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0" hangingPunct="0"/>
            <a:endParaRPr lang="zh-CN" altLang="en-US" dirty="0"/>
          </a:p>
        </p:txBody>
      </p:sp>
      <p:sp>
        <p:nvSpPr>
          <p:cNvPr id="5" name="页脚占位符 4"/>
          <p:cNvSpPr>
            <a:spLocks noGrp="1"/>
          </p:cNvSpPr>
          <p:nvPr>
            <p:ph type="ftr" sz="quarter" idx="11"/>
          </p:nvPr>
        </p:nvSpPr>
        <p:spPr/>
        <p:txBody>
          <a:bodyPr/>
          <a:lstStyle/>
          <a:p>
            <a:pPr lvl="0" eaLnBrk="0" hangingPunct="0"/>
            <a:endParaRPr lang="zh-CN" altLang="en-US" dirty="0"/>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716657"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0" hangingPunct="0"/>
            <a:endParaRPr lang="zh-CN" altLang="en-US" dirty="0"/>
          </a:p>
        </p:txBody>
      </p:sp>
      <p:sp>
        <p:nvSpPr>
          <p:cNvPr id="5" name="页脚占位符 4"/>
          <p:cNvSpPr>
            <a:spLocks noGrp="1"/>
          </p:cNvSpPr>
          <p:nvPr>
            <p:ph type="ftr" sz="quarter" idx="11"/>
          </p:nvPr>
        </p:nvSpPr>
        <p:spPr/>
        <p:txBody>
          <a:bodyPr/>
          <a:lstStyle/>
          <a:p>
            <a:pPr lvl="0" eaLnBrk="0" hangingPunct="0"/>
            <a:endParaRPr lang="zh-CN" altLang="en-US" dirty="0"/>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eaLnBrk="0" hangingPunct="0"/>
            <a:endParaRPr lang="zh-CN" altLang="en-US" dirty="0"/>
          </a:p>
        </p:txBody>
      </p:sp>
      <p:sp>
        <p:nvSpPr>
          <p:cNvPr id="5" name="页脚占位符 4"/>
          <p:cNvSpPr>
            <a:spLocks noGrp="1"/>
          </p:cNvSpPr>
          <p:nvPr>
            <p:ph type="ftr" sz="quarter" idx="11"/>
          </p:nvPr>
        </p:nvSpPr>
        <p:spPr/>
        <p:txBody>
          <a:bodyPr/>
          <a:lstStyle/>
          <a:p>
            <a:pPr lvl="0" eaLnBrk="0" hangingPunct="0"/>
            <a:endParaRPr lang="zh-CN" altLang="en-US" dirty="0"/>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0" hangingPunct="0"/>
            <a:endParaRPr lang="zh-CN" altLang="en-US" dirty="0"/>
          </a:p>
        </p:txBody>
      </p:sp>
      <p:sp>
        <p:nvSpPr>
          <p:cNvPr id="5" name="页脚占位符 4"/>
          <p:cNvSpPr>
            <a:spLocks noGrp="1"/>
          </p:cNvSpPr>
          <p:nvPr>
            <p:ph type="ftr" sz="quarter" idx="11"/>
          </p:nvPr>
        </p:nvSpPr>
        <p:spPr/>
        <p:txBody>
          <a:bodyPr/>
          <a:lstStyle/>
          <a:p>
            <a:pPr lvl="0" eaLnBrk="0" hangingPunct="0"/>
            <a:endParaRPr lang="zh-CN" altLang="en-US" dirty="0"/>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0" hangingPunct="0"/>
            <a:endParaRPr lang="zh-CN" altLang="en-US" dirty="0"/>
          </a:p>
        </p:txBody>
      </p:sp>
      <p:sp>
        <p:nvSpPr>
          <p:cNvPr id="5" name="页脚占位符 4"/>
          <p:cNvSpPr>
            <a:spLocks noGrp="1"/>
          </p:cNvSpPr>
          <p:nvPr>
            <p:ph type="ftr" sz="quarter" idx="11"/>
          </p:nvPr>
        </p:nvSpPr>
        <p:spPr/>
        <p:txBody>
          <a:bodyPr/>
          <a:lstStyle/>
          <a:p>
            <a:pPr lvl="0" eaLnBrk="0" hangingPunct="0"/>
            <a:endParaRPr lang="zh-CN" altLang="en-US" dirty="0"/>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9724" y="1981200"/>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0" hangingPunct="0"/>
            <a:endParaRPr lang="zh-CN" altLang="en-US" dirty="0"/>
          </a:p>
        </p:txBody>
      </p:sp>
      <p:sp>
        <p:nvSpPr>
          <p:cNvPr id="6" name="页脚占位符 5"/>
          <p:cNvSpPr>
            <a:spLocks noGrp="1"/>
          </p:cNvSpPr>
          <p:nvPr>
            <p:ph type="ftr" sz="quarter" idx="11"/>
          </p:nvPr>
        </p:nvSpPr>
        <p:spPr/>
        <p:txBody>
          <a:bodyPr/>
          <a:lstStyle/>
          <a:p>
            <a:pPr lvl="0" eaLnBrk="0" hangingPunct="0"/>
            <a:endParaRPr lang="zh-CN" altLang="en-US" dirty="0"/>
          </a:p>
        </p:txBody>
      </p:sp>
      <p:sp>
        <p:nvSpPr>
          <p:cNvPr id="7" name="灯片编号占位符 6"/>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0" hangingPunct="0"/>
            <a:endParaRPr lang="zh-CN" altLang="en-US" dirty="0"/>
          </a:p>
        </p:txBody>
      </p:sp>
      <p:sp>
        <p:nvSpPr>
          <p:cNvPr id="8" name="页脚占位符 7"/>
          <p:cNvSpPr>
            <a:spLocks noGrp="1"/>
          </p:cNvSpPr>
          <p:nvPr>
            <p:ph type="ftr" sz="quarter" idx="11"/>
          </p:nvPr>
        </p:nvSpPr>
        <p:spPr/>
        <p:txBody>
          <a:bodyPr/>
          <a:lstStyle/>
          <a:p>
            <a:pPr lvl="0" eaLnBrk="0" hangingPunct="0"/>
            <a:endParaRPr lang="zh-CN" altLang="en-US" dirty="0"/>
          </a:p>
        </p:txBody>
      </p:sp>
      <p:sp>
        <p:nvSpPr>
          <p:cNvPr id="9" name="灯片编号占位符 8"/>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0" hangingPunct="0"/>
            <a:endParaRPr lang="zh-CN" altLang="en-US" dirty="0"/>
          </a:p>
        </p:txBody>
      </p:sp>
      <p:sp>
        <p:nvSpPr>
          <p:cNvPr id="4" name="页脚占位符 3"/>
          <p:cNvSpPr>
            <a:spLocks noGrp="1"/>
          </p:cNvSpPr>
          <p:nvPr>
            <p:ph type="ftr" sz="quarter" idx="11"/>
          </p:nvPr>
        </p:nvSpPr>
        <p:spPr/>
        <p:txBody>
          <a:bodyPr/>
          <a:lstStyle/>
          <a:p>
            <a:pPr lvl="0" eaLnBrk="0" hangingPunct="0"/>
            <a:endParaRPr lang="zh-CN" altLang="en-US" dirty="0"/>
          </a:p>
        </p:txBody>
      </p:sp>
      <p:sp>
        <p:nvSpPr>
          <p:cNvPr id="5" name="灯片编号占位符 4"/>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0" hangingPunct="0"/>
            <a:endParaRPr lang="zh-CN" altLang="en-US" dirty="0"/>
          </a:p>
        </p:txBody>
      </p:sp>
      <p:sp>
        <p:nvSpPr>
          <p:cNvPr id="3" name="页脚占位符 2"/>
          <p:cNvSpPr>
            <a:spLocks noGrp="1"/>
          </p:cNvSpPr>
          <p:nvPr>
            <p:ph type="ftr" sz="quarter" idx="11"/>
          </p:nvPr>
        </p:nvSpPr>
        <p:spPr/>
        <p:txBody>
          <a:bodyPr/>
          <a:lstStyle/>
          <a:p>
            <a:pPr lvl="0" eaLnBrk="0" hangingPunct="0"/>
            <a:endParaRPr lang="zh-CN" altLang="en-US" dirty="0"/>
          </a:p>
        </p:txBody>
      </p:sp>
      <p:sp>
        <p:nvSpPr>
          <p:cNvPr id="4" name="灯片编号占位符 3"/>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0" hangingPunct="0"/>
            <a:endParaRPr lang="zh-CN" altLang="en-US" dirty="0"/>
          </a:p>
        </p:txBody>
      </p:sp>
      <p:sp>
        <p:nvSpPr>
          <p:cNvPr id="6" name="页脚占位符 5"/>
          <p:cNvSpPr>
            <a:spLocks noGrp="1"/>
          </p:cNvSpPr>
          <p:nvPr>
            <p:ph type="ftr" sz="quarter" idx="11"/>
          </p:nvPr>
        </p:nvSpPr>
        <p:spPr/>
        <p:txBody>
          <a:bodyPr/>
          <a:lstStyle/>
          <a:p>
            <a:pPr lvl="0" eaLnBrk="0" hangingPunct="0"/>
            <a:endParaRPr lang="zh-CN" altLang="en-US" dirty="0"/>
          </a:p>
        </p:txBody>
      </p:sp>
      <p:sp>
        <p:nvSpPr>
          <p:cNvPr id="7" name="灯片编号占位符 6"/>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0" hangingPunct="0"/>
            <a:endParaRPr lang="zh-CN" altLang="en-US" dirty="0"/>
          </a:p>
        </p:txBody>
      </p:sp>
      <p:sp>
        <p:nvSpPr>
          <p:cNvPr id="6" name="页脚占位符 5"/>
          <p:cNvSpPr>
            <a:spLocks noGrp="1"/>
          </p:cNvSpPr>
          <p:nvPr>
            <p:ph type="ftr" sz="quarter" idx="11"/>
          </p:nvPr>
        </p:nvSpPr>
        <p:spPr/>
        <p:txBody>
          <a:bodyPr/>
          <a:lstStyle/>
          <a:p>
            <a:pPr lvl="0" eaLnBrk="0" hangingPunct="0"/>
            <a:endParaRPr lang="zh-CN" altLang="en-US" dirty="0"/>
          </a:p>
        </p:txBody>
      </p:sp>
      <p:sp>
        <p:nvSpPr>
          <p:cNvPr id="7" name="灯片编号占位符 6"/>
          <p:cNvSpPr>
            <a:spLocks noGrp="1"/>
          </p:cNvSpPr>
          <p:nvPr>
            <p:ph type="sldNum" sz="quarter" idx="12"/>
          </p:nvPr>
        </p:nvSpPr>
        <p:spPr/>
        <p:txBody>
          <a:bodyPr/>
          <a:lstStyle/>
          <a:p>
            <a:pPr lvl="0" eaLnBrk="0" hangingPunct="0"/>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vmlDrawing" Target="../drawings/vmlDrawing1.vml"/><Relationship Id="rId14" Type="http://schemas.openxmlformats.org/officeDocument/2006/relationships/image" Target="../media/image1.emf"/><Relationship Id="rId13" Type="http://schemas.openxmlformats.org/officeDocument/2006/relationships/oleObject" Target="../embeddings/oleObject1.bin"/><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2"/>
            </a:gs>
            <a:gs pos="100000">
              <a:schemeClr val="bg1"/>
            </a:gs>
          </a:gsLst>
          <a:lin ang="0" scaled="1"/>
          <a:tileRect/>
        </a:gradFill>
        <a:effectLst/>
      </p:bgPr>
    </p:bg>
    <p:spTree>
      <p:nvGrpSpPr>
        <p:cNvPr id="1" name=""/>
        <p:cNvGrpSpPr/>
        <p:nvPr/>
      </p:nvGrpSpPr>
      <p:grpSpPr/>
      <p:grpSp>
        <p:nvGrpSpPr>
          <p:cNvPr id="1030" name="组合 1029"/>
          <p:cNvGrpSpPr/>
          <p:nvPr/>
        </p:nvGrpSpPr>
        <p:grpSpPr>
          <a:xfrm>
            <a:off x="107950" y="107950"/>
            <a:ext cx="8928100" cy="6642100"/>
            <a:chOff x="68" y="68"/>
            <a:chExt cx="5624" cy="4184"/>
          </a:xfrm>
        </p:grpSpPr>
        <p:sp>
          <p:nvSpPr>
            <p:cNvPr id="1026" name="矩形 1025"/>
            <p:cNvSpPr/>
            <p:nvPr/>
          </p:nvSpPr>
          <p:spPr>
            <a:xfrm>
              <a:off x="68" y="68"/>
              <a:ext cx="5624" cy="4184"/>
            </a:xfrm>
            <a:prstGeom prst="rect">
              <a:avLst/>
            </a:prstGeom>
            <a:gradFill rotWithShape="0">
              <a:gsLst>
                <a:gs pos="0">
                  <a:schemeClr val="folHlink"/>
                </a:gs>
                <a:gs pos="50000">
                  <a:schemeClr val="bg1"/>
                </a:gs>
                <a:gs pos="100000">
                  <a:schemeClr val="folHlink"/>
                </a:gs>
              </a:gsLst>
              <a:lin ang="5400000" scaled="1"/>
              <a:tileRect/>
            </a:gradFill>
            <a:ln w="12700" cap="flat" cmpd="sng">
              <a:solidFill>
                <a:schemeClr val="folHlink"/>
              </a:solidFill>
              <a:prstDash val="solid"/>
              <a:miter/>
              <a:headEnd type="none" w="med" len="med"/>
              <a:tailEnd type="none" w="med" len="med"/>
            </a:ln>
          </p:spPr>
          <p:txBody>
            <a:bodyPr/>
            <a:p>
              <a:endParaRPr lang="zh-CN" altLang="en-US"/>
            </a:p>
          </p:txBody>
        </p:sp>
        <p:sp>
          <p:nvSpPr>
            <p:cNvPr id="1027" name="矩形 1026"/>
            <p:cNvSpPr/>
            <p:nvPr/>
          </p:nvSpPr>
          <p:spPr>
            <a:xfrm>
              <a:off x="151" y="140"/>
              <a:ext cx="5469" cy="4056"/>
            </a:xfrm>
            <a:prstGeom prst="rect">
              <a:avLst/>
            </a:prstGeom>
            <a:gradFill rotWithShape="0">
              <a:gsLst>
                <a:gs pos="0">
                  <a:schemeClr val="bg1"/>
                </a:gs>
                <a:gs pos="50000">
                  <a:schemeClr val="folHlink"/>
                </a:gs>
                <a:gs pos="100000">
                  <a:schemeClr val="bg1"/>
                </a:gs>
              </a:gsLst>
              <a:lin ang="5400000" scaled="1"/>
              <a:tileRect/>
            </a:gradFill>
            <a:ln w="12700" cap="flat" cmpd="sng">
              <a:solidFill>
                <a:schemeClr val="folHlink"/>
              </a:solidFill>
              <a:prstDash val="solid"/>
              <a:miter/>
              <a:headEnd type="none" w="med" len="med"/>
              <a:tailEnd type="none" w="med" len="med"/>
            </a:ln>
          </p:spPr>
          <p:txBody>
            <a:bodyPr/>
            <a:p>
              <a:endParaRPr lang="zh-CN" altLang="en-US"/>
            </a:p>
          </p:txBody>
        </p:sp>
        <p:sp>
          <p:nvSpPr>
            <p:cNvPr id="1028" name="矩形 1027"/>
            <p:cNvSpPr/>
            <p:nvPr/>
          </p:nvSpPr>
          <p:spPr>
            <a:xfrm>
              <a:off x="191" y="188"/>
              <a:ext cx="5377" cy="3944"/>
            </a:xfrm>
            <a:prstGeom prst="rect">
              <a:avLst/>
            </a:prstGeom>
            <a:gradFill rotWithShape="0">
              <a:gsLst>
                <a:gs pos="0">
                  <a:schemeClr val="folHlink"/>
                </a:gs>
                <a:gs pos="50000">
                  <a:schemeClr val="bg1"/>
                </a:gs>
                <a:gs pos="100000">
                  <a:schemeClr val="folHlink"/>
                </a:gs>
              </a:gsLst>
              <a:lin ang="5400000" scaled="1"/>
              <a:tileRect/>
            </a:gradFill>
            <a:ln w="12700" cap="flat" cmpd="sng">
              <a:solidFill>
                <a:schemeClr val="folHlink"/>
              </a:solidFill>
              <a:prstDash val="solid"/>
              <a:miter/>
              <a:headEnd type="none" w="med" len="med"/>
              <a:tailEnd type="none" w="med" len="med"/>
            </a:ln>
          </p:spPr>
          <p:txBody>
            <a:bodyPr/>
            <a:p>
              <a:endParaRPr lang="zh-CN" altLang="en-US"/>
            </a:p>
          </p:txBody>
        </p:sp>
        <p:sp>
          <p:nvSpPr>
            <p:cNvPr id="1029" name="矩形 1028"/>
            <p:cNvSpPr/>
            <p:nvPr/>
          </p:nvSpPr>
          <p:spPr>
            <a:xfrm>
              <a:off x="272" y="272"/>
              <a:ext cx="5216" cy="3776"/>
            </a:xfrm>
            <a:prstGeom prst="rect">
              <a:avLst/>
            </a:prstGeom>
            <a:gradFill rotWithShape="0">
              <a:gsLst>
                <a:gs pos="0">
                  <a:schemeClr val="bg2"/>
                </a:gs>
                <a:gs pos="100000">
                  <a:schemeClr val="bg1"/>
                </a:gs>
              </a:gsLst>
              <a:lin ang="5400000" scaled="1"/>
              <a:tileRect/>
            </a:gradFill>
            <a:ln w="12700" cap="flat" cmpd="sng">
              <a:solidFill>
                <a:schemeClr val="folHlink"/>
              </a:solidFill>
              <a:prstDash val="solid"/>
              <a:miter/>
              <a:headEnd type="none" w="med" len="med"/>
              <a:tailEnd type="none" w="med" len="med"/>
            </a:ln>
          </p:spPr>
          <p:txBody>
            <a:bodyPr/>
            <a:p>
              <a:endParaRPr lang="zh-CN" altLang="en-US"/>
            </a:p>
          </p:txBody>
        </p:sp>
      </p:grpSp>
      <p:sp>
        <p:nvSpPr>
          <p:cNvPr id="1031" name="标题 1030"/>
          <p:cNvSpPr>
            <a:spLocks noGrp="1"/>
          </p:cNvSpPr>
          <p:nvPr>
            <p:ph type="title"/>
          </p:nvPr>
        </p:nvSpPr>
        <p:spPr>
          <a:xfrm>
            <a:off x="685800" y="609600"/>
            <a:ext cx="7772400" cy="1143000"/>
          </a:xfrm>
          <a:prstGeom prst="rect">
            <a:avLst/>
          </a:prstGeom>
          <a:noFill/>
          <a:ln w="9525">
            <a:noFill/>
          </a:ln>
        </p:spPr>
        <p:txBody>
          <a:bodyPr lIns="92075" tIns="46038" rIns="92075" bIns="46038" anchor="ctr"/>
          <a:p>
            <a:pPr lvl="0"/>
            <a:r>
              <a:rPr lang="zh-CN" altLang="en-US" dirty="0"/>
              <a:t>单击此处编辑母版标题样式</a:t>
            </a:r>
            <a:endParaRPr lang="zh-CN" altLang="en-US" dirty="0"/>
          </a:p>
        </p:txBody>
      </p:sp>
      <p:sp>
        <p:nvSpPr>
          <p:cNvPr id="1032" name="文本占位符 1031"/>
          <p:cNvSpPr>
            <a:spLocks noGrp="1"/>
          </p:cNvSpPr>
          <p:nvPr>
            <p:ph type="body" idx="1"/>
          </p:nvPr>
        </p:nvSpPr>
        <p:spPr>
          <a:xfrm>
            <a:off x="685800" y="1981200"/>
            <a:ext cx="7772400" cy="4114800"/>
          </a:xfrm>
          <a:prstGeom prst="rect">
            <a:avLst/>
          </a:prstGeom>
          <a:noFill/>
          <a:ln w="9525">
            <a:noFill/>
          </a:ln>
        </p:spPr>
        <p:txBody>
          <a:bodyPr lIns="92075" tIns="46038" rIns="92075" bIns="46038"/>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33" name="日期占位符 1032"/>
          <p:cNvSpPr>
            <a:spLocks noGrp="1"/>
          </p:cNvSpPr>
          <p:nvPr>
            <p:ph type="dt" sz="half" idx="2"/>
          </p:nvPr>
        </p:nvSpPr>
        <p:spPr>
          <a:xfrm>
            <a:off x="685800" y="6096000"/>
            <a:ext cx="1905000" cy="457200"/>
          </a:xfrm>
          <a:prstGeom prst="rect">
            <a:avLst/>
          </a:prstGeom>
          <a:noFill/>
          <a:ln w="9525">
            <a:noFill/>
          </a:ln>
        </p:spPr>
        <p:txBody>
          <a:bodyPr wrap="none" lIns="92075" tIns="46038" rIns="92075" bIns="46038" anchor="ctr"/>
          <a:lstStyle>
            <a:lvl1pPr>
              <a:defRPr sz="1400"/>
            </a:lvl1pPr>
          </a:lstStyle>
          <a:p>
            <a:pPr lvl="0" eaLnBrk="0" hangingPunct="0"/>
            <a:endParaRPr lang="zh-CN" altLang="en-US" dirty="0"/>
          </a:p>
        </p:txBody>
      </p:sp>
      <p:sp>
        <p:nvSpPr>
          <p:cNvPr id="1034" name="页脚占位符 1033"/>
          <p:cNvSpPr>
            <a:spLocks noGrp="1"/>
          </p:cNvSpPr>
          <p:nvPr>
            <p:ph type="ftr" sz="quarter" idx="3"/>
          </p:nvPr>
        </p:nvSpPr>
        <p:spPr>
          <a:xfrm>
            <a:off x="3124200" y="6096000"/>
            <a:ext cx="2895600" cy="457200"/>
          </a:xfrm>
          <a:prstGeom prst="rect">
            <a:avLst/>
          </a:prstGeom>
          <a:noFill/>
          <a:ln w="9525">
            <a:noFill/>
          </a:ln>
        </p:spPr>
        <p:txBody>
          <a:bodyPr wrap="none" lIns="92075" tIns="46038" rIns="92075" bIns="46038" anchor="ctr"/>
          <a:lstStyle>
            <a:lvl1pPr algn="ctr">
              <a:defRPr sz="1400"/>
            </a:lvl1pPr>
          </a:lstStyle>
          <a:p>
            <a:pPr lvl="0" eaLnBrk="0" hangingPunct="0"/>
            <a:endParaRPr lang="zh-CN" altLang="en-US" dirty="0"/>
          </a:p>
        </p:txBody>
      </p:sp>
      <p:sp>
        <p:nvSpPr>
          <p:cNvPr id="1035" name="灯片编号占位符 1034"/>
          <p:cNvSpPr>
            <a:spLocks noGrp="1"/>
          </p:cNvSpPr>
          <p:nvPr>
            <p:ph type="sldNum" sz="quarter" idx="4"/>
          </p:nvPr>
        </p:nvSpPr>
        <p:spPr>
          <a:xfrm>
            <a:off x="6553200" y="6096000"/>
            <a:ext cx="1905000" cy="457200"/>
          </a:xfrm>
          <a:prstGeom prst="rect">
            <a:avLst/>
          </a:prstGeom>
          <a:noFill/>
          <a:ln w="9525">
            <a:noFill/>
          </a:ln>
        </p:spPr>
        <p:txBody>
          <a:bodyPr wrap="none" lIns="92075" tIns="46038" rIns="92075" bIns="46038" anchor="ctr"/>
          <a:lstStyle>
            <a:lvl1pPr algn="r">
              <a:defRPr sz="1400"/>
            </a:lvl1pPr>
          </a:lstStyle>
          <a:p>
            <a:pPr lvl="0" eaLnBrk="0" hangingPunct="0"/>
            <a:fld id="{9A0DB2DC-4C9A-4742-B13C-FB6460FD3503}" type="slidenum">
              <a:rPr lang="zh-CN" altLang="en-US" dirty="0"/>
            </a:fld>
            <a:endParaRPr lang="zh-CN" altLang="en-US" dirty="0"/>
          </a:p>
        </p:txBody>
      </p:sp>
      <p:graphicFrame>
        <p:nvGraphicFramePr>
          <p:cNvPr id="1037" name="对象 1036"/>
          <p:cNvGraphicFramePr/>
          <p:nvPr userDrawn="1"/>
        </p:nvGraphicFramePr>
        <p:xfrm>
          <a:off x="1524000" y="1400175"/>
          <a:ext cx="6096000" cy="4067175"/>
        </p:xfrm>
        <a:graphic>
          <a:graphicData uri="http://schemas.openxmlformats.org/presentationml/2006/ole">
            <mc:AlternateContent xmlns:mc="http://schemas.openxmlformats.org/markup-compatibility/2006">
              <mc:Choice xmlns:v="urn:schemas-microsoft-com:vml" Requires="v">
                <p:oleObj spid="_x0000_s3076" name="" r:id="rId13" imgW="7236460" imgH="4831715" progId="MSGraph.Chart.8">
                  <p:embed/>
                </p:oleObj>
              </mc:Choice>
              <mc:Fallback>
                <p:oleObj name="" r:id="rId13" imgW="7236460" imgH="4831715" progId="MSGraph.Chart.8">
                  <p:embed/>
                  <p:pic>
                    <p:nvPicPr>
                      <p:cNvPr id="0" name="图片 3075"/>
                      <p:cNvPicPr/>
                      <p:nvPr/>
                    </p:nvPicPr>
                    <p:blipFill>
                      <a:blip r:embed="rId14"/>
                      <a:stretch>
                        <a:fillRect/>
                      </a:stretch>
                    </p:blipFill>
                    <p:spPr>
                      <a:xfrm>
                        <a:off x="1524000" y="1400175"/>
                        <a:ext cx="6096000" cy="4067175"/>
                      </a:xfrm>
                      <a:prstGeom prst="rect">
                        <a:avLst/>
                      </a:prstGeom>
                      <a:noFill/>
                      <a:ln w="38100">
                        <a:noFill/>
                        <a:miter/>
                      </a:ln>
                    </p:spPr>
                  </p:pic>
                </p:oleObj>
              </mc:Fallback>
            </mc:AlternateContent>
          </a:graphicData>
        </a:graphic>
      </p:graphicFrame>
      <p:sp>
        <p:nvSpPr>
          <p:cNvPr id="1039" name="动作按钮: 前进或下一项 1038">
            <a:hlinkClick r:id="" action="ppaction://hlinkshowjump?jump=nextslide"/>
          </p:cNvPr>
          <p:cNvSpPr/>
          <p:nvPr userDrawn="1"/>
        </p:nvSpPr>
        <p:spPr>
          <a:xfrm>
            <a:off x="4495800" y="0"/>
            <a:ext cx="381000" cy="381000"/>
          </a:xfrm>
          <a:prstGeom prst="actionButtonForwardNext">
            <a:avLst/>
          </a:prstGeom>
          <a:solidFill>
            <a:schemeClr val="folHlink"/>
          </a:solidFill>
          <a:ln w="9525" cap="flat" cmpd="sng">
            <a:solidFill>
              <a:schemeClr val="tx1"/>
            </a:solidFill>
            <a:prstDash val="solid"/>
            <a:miter/>
            <a:headEnd type="none" w="med" len="med"/>
            <a:tailEnd type="none" w="med" len="med"/>
          </a:ln>
        </p:spPr>
        <p:txBody>
          <a:bodyPr/>
          <a:p>
            <a:endParaRPr lang="zh-CN" altLang="en-US"/>
          </a:p>
        </p:txBody>
      </p:sp>
      <p:sp>
        <p:nvSpPr>
          <p:cNvPr id="1040" name="动作按钮: 后退或前一项 1039">
            <a:hlinkClick r:id="" action="ppaction://hlinkshowjump?jump=previousslide"/>
          </p:cNvPr>
          <p:cNvSpPr/>
          <p:nvPr userDrawn="1"/>
        </p:nvSpPr>
        <p:spPr>
          <a:xfrm>
            <a:off x="4038600" y="0"/>
            <a:ext cx="381000" cy="381000"/>
          </a:xfrm>
          <a:prstGeom prst="actionButtonBackPrevious">
            <a:avLst/>
          </a:prstGeom>
          <a:solidFill>
            <a:schemeClr val="folHlink"/>
          </a:solidFill>
          <a:ln w="9525" cap="flat" cmpd="sng">
            <a:solidFill>
              <a:schemeClr val="tx1"/>
            </a:solidFill>
            <a:prstDash val="solid"/>
            <a:miter/>
            <a:headEnd type="none" w="med" len="med"/>
            <a:tailEnd type="none" w="med" len="med"/>
          </a:ln>
        </p:spPr>
        <p:txBody>
          <a:bodyPr/>
          <a:p>
            <a:endParaRPr lang="zh-CN" altLang="en-US"/>
          </a:p>
        </p:txBody>
      </p:sp>
      <p:sp>
        <p:nvSpPr>
          <p:cNvPr id="1043" name="动作按钮: 开始 1042">
            <a:hlinkClick r:id="" action="ppaction://hlinkshowjump?jump=firstslide"/>
          </p:cNvPr>
          <p:cNvSpPr/>
          <p:nvPr userDrawn="1"/>
        </p:nvSpPr>
        <p:spPr>
          <a:xfrm>
            <a:off x="3581400" y="0"/>
            <a:ext cx="381000" cy="381000"/>
          </a:xfrm>
          <a:prstGeom prst="actionButtonBeginning">
            <a:avLst/>
          </a:prstGeom>
          <a:solidFill>
            <a:srgbClr val="3366FF"/>
          </a:solidFill>
          <a:ln w="9525" cap="flat" cmpd="sng">
            <a:solidFill>
              <a:schemeClr val="tx1"/>
            </a:solidFill>
            <a:prstDash val="solid"/>
            <a:miter/>
            <a:headEnd type="none" w="med" len="med"/>
            <a:tailEnd type="none" w="med" len="med"/>
          </a:ln>
        </p:spPr>
        <p:txBody>
          <a:bodyPr/>
          <a:p>
            <a:endParaRPr lang="zh-CN" altLang="en-US"/>
          </a:p>
        </p:txBody>
      </p:sp>
      <p:sp>
        <p:nvSpPr>
          <p:cNvPr id="1044" name="动作按钮: 结束 1043">
            <a:hlinkClick r:id="" action="ppaction://hlinkshowjump?jump=lastslide"/>
          </p:cNvPr>
          <p:cNvSpPr/>
          <p:nvPr userDrawn="1"/>
        </p:nvSpPr>
        <p:spPr>
          <a:xfrm>
            <a:off x="4953000" y="0"/>
            <a:ext cx="381000" cy="381000"/>
          </a:xfrm>
          <a:prstGeom prst="actionButtonEnd">
            <a:avLst/>
          </a:prstGeom>
          <a:solidFill>
            <a:srgbClr val="3366FF"/>
          </a:solidFill>
          <a:ln w="9525" cap="flat" cmpd="sng">
            <a:solidFill>
              <a:schemeClr val="tx1"/>
            </a:solidFill>
            <a:prstDash val="solid"/>
            <a:miter/>
            <a:headEnd type="none" w="med" len="med"/>
            <a:tailEnd type="none" w="med" len="med"/>
          </a:ln>
        </p:spPr>
        <p:txBody>
          <a:bodyPr/>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accent1"/>
        </a:buClr>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accent2"/>
        </a:buClr>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accent2"/>
        </a:buClr>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accent1"/>
        </a:buClr>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accent1"/>
        </a:buClr>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accent1"/>
        </a:buClr>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accent1"/>
        </a:buClr>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accent1"/>
        </a:buClr>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200" b="0" i="0" u="none" kern="1200" baseline="0">
          <a:solidFill>
            <a:srgbClr val="00FFFF"/>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200" b="0" i="0" u="none" kern="1200" baseline="0">
          <a:solidFill>
            <a:srgbClr val="00FFFF"/>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200" b="0" i="0" u="none" kern="1200" baseline="0">
          <a:solidFill>
            <a:srgbClr val="00FFFF"/>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200" b="0" i="0" u="none" kern="1200" baseline="0">
          <a:solidFill>
            <a:srgbClr val="00FFFF"/>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200" b="0" i="0" u="none" kern="1200" baseline="0">
          <a:solidFill>
            <a:srgbClr val="00FFFF"/>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200" b="0" i="0" u="none" kern="1200" baseline="0">
          <a:solidFill>
            <a:srgbClr val="00FFFF"/>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200" b="0" i="0" u="none" kern="1200" baseline="0">
          <a:solidFill>
            <a:srgbClr val="00FFFF"/>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200" b="0" i="0" u="none" kern="1200" baseline="0">
          <a:solidFill>
            <a:srgbClr val="00FFFF"/>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wmf"/><Relationship Id="rId1" Type="http://schemas.openxmlformats.org/officeDocument/2006/relationships/image" Target="../media/image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43" name="文本占位符 419842"/>
          <p:cNvSpPr>
            <a:spLocks noGrp="1"/>
          </p:cNvSpPr>
          <p:nvPr>
            <p:ph type="body" idx="1"/>
          </p:nvPr>
        </p:nvSpPr>
        <p:spPr>
          <a:xfrm>
            <a:off x="685800" y="990600"/>
            <a:ext cx="8001000" cy="5105400"/>
          </a:xfrm>
        </p:spPr>
        <p:txBody>
          <a:bodyPr lIns="92075" tIns="46038" rIns="92075" bIns="46038"/>
          <a:p>
            <a:endParaRPr lang="zh-CN" altLang="en-US" dirty="0"/>
          </a:p>
          <a:p>
            <a:r>
              <a:rPr lang="zh-CN" altLang="en-US" sz="4800" dirty="0">
                <a:solidFill>
                  <a:srgbClr val="99FF99"/>
                </a:solidFill>
                <a:ea typeface="华文琥珀" pitchFamily="2" charset="-122"/>
              </a:rPr>
              <a:t>      落实科学发展观</a:t>
            </a:r>
            <a:endParaRPr lang="zh-CN" altLang="en-US" sz="4800" dirty="0">
              <a:solidFill>
                <a:srgbClr val="99FF99"/>
              </a:solidFill>
              <a:ea typeface="华文琥珀" pitchFamily="2" charset="-122"/>
            </a:endParaRPr>
          </a:p>
          <a:p>
            <a:endParaRPr lang="zh-CN" altLang="en-US" sz="4800" dirty="0">
              <a:solidFill>
                <a:srgbClr val="99FF99"/>
              </a:solidFill>
              <a:ea typeface="华文琥珀" pitchFamily="2" charset="-122"/>
            </a:endParaRPr>
          </a:p>
          <a:p>
            <a:r>
              <a:rPr lang="zh-CN" altLang="en-US" sz="4800" dirty="0">
                <a:solidFill>
                  <a:srgbClr val="FF6600"/>
                </a:solidFill>
                <a:ea typeface="华文琥珀" pitchFamily="2" charset="-122"/>
              </a:rPr>
              <a:t>大力推行寿命周期费用技术</a:t>
            </a:r>
            <a:endParaRPr lang="zh-CN" altLang="en-US" sz="4800" dirty="0">
              <a:solidFill>
                <a:srgbClr val="FF6600"/>
              </a:solidFill>
              <a:ea typeface="华文琥珀" pitchFamily="2" charset="-122"/>
            </a:endParaRPr>
          </a:p>
        </p:txBody>
      </p:sp>
      <p:pic>
        <p:nvPicPr>
          <p:cNvPr id="419844" name="图片 419843" descr="Pk25006"/>
          <p:cNvPicPr>
            <a:picLocks noChangeAspect="1"/>
          </p:cNvPicPr>
          <p:nvPr/>
        </p:nvPicPr>
        <p:blipFill>
          <a:blip r:embed="rId1"/>
          <a:stretch>
            <a:fillRect/>
          </a:stretch>
        </p:blipFill>
        <p:spPr>
          <a:xfrm>
            <a:off x="304800" y="457200"/>
            <a:ext cx="8610600" cy="6172200"/>
          </a:xfrm>
          <a:prstGeom prst="rect">
            <a:avLst/>
          </a:prstGeom>
          <a:noFill/>
          <a:ln w="9525">
            <a:noFill/>
          </a:ln>
        </p:spPr>
      </p:pic>
      <p:sp>
        <p:nvSpPr>
          <p:cNvPr id="419845" name="矩形 419844"/>
          <p:cNvSpPr/>
          <p:nvPr/>
        </p:nvSpPr>
        <p:spPr>
          <a:xfrm>
            <a:off x="381000" y="457200"/>
            <a:ext cx="8534400" cy="3200400"/>
          </a:xfrm>
          <a:prstGeom prst="rect">
            <a:avLst/>
          </a:prstGeom>
          <a:noFill/>
          <a:ln w="9525">
            <a:noFill/>
          </a:ln>
        </p:spPr>
        <p:txBody>
          <a:bodyPr>
            <a:spAutoFit/>
          </a:bodyPr>
          <a:p>
            <a:pPr lvl="0"/>
            <a:r>
              <a:rPr lang="zh-CN" altLang="en-US" sz="5400" dirty="0">
                <a:solidFill>
                  <a:srgbClr val="99FF99"/>
                </a:solidFill>
                <a:latin typeface="Times New Roman" panose="02020603050405020304" pitchFamily="18" charset="0"/>
                <a:ea typeface="华文细黑" pitchFamily="2" charset="-122"/>
              </a:rPr>
              <a:t>      </a:t>
            </a:r>
            <a:endParaRPr lang="zh-CN" altLang="en-US" sz="5400" dirty="0">
              <a:solidFill>
                <a:srgbClr val="99FF99"/>
              </a:solidFill>
              <a:latin typeface="Times New Roman" panose="02020603050405020304" pitchFamily="18" charset="0"/>
              <a:ea typeface="华文细黑" pitchFamily="2" charset="-122"/>
            </a:endParaRPr>
          </a:p>
          <a:p>
            <a:pPr lvl="0"/>
            <a:r>
              <a:rPr lang="zh-CN" altLang="en-US" sz="5400" dirty="0">
                <a:solidFill>
                  <a:srgbClr val="FF0000"/>
                </a:solidFill>
                <a:latin typeface="Times New Roman" panose="02020603050405020304" pitchFamily="18" charset="0"/>
                <a:ea typeface="华文新魏" pitchFamily="2" charset="-122"/>
              </a:rPr>
              <a:t>          </a:t>
            </a:r>
            <a:r>
              <a:rPr lang="zh-CN" altLang="en-US" sz="4800" dirty="0">
                <a:solidFill>
                  <a:srgbClr val="FF0000"/>
                </a:solidFill>
                <a:effectLst>
                  <a:outerShdw blurRad="38100" dist="38100" dir="2700000">
                    <a:srgbClr val="C0C0C0"/>
                  </a:outerShdw>
                </a:effectLst>
                <a:latin typeface="华文琥珀" pitchFamily="2" charset="-122"/>
                <a:ea typeface="华文琥珀" pitchFamily="2" charset="-122"/>
              </a:rPr>
              <a:t>落实科学发展观</a:t>
            </a:r>
            <a:endParaRPr lang="zh-CN" altLang="en-US" sz="4800" dirty="0">
              <a:solidFill>
                <a:srgbClr val="FF0000"/>
              </a:solidFill>
              <a:effectLst>
                <a:outerShdw blurRad="38100" dist="38100" dir="2700000">
                  <a:srgbClr val="C0C0C0"/>
                </a:outerShdw>
              </a:effectLst>
              <a:latin typeface="华文琥珀" pitchFamily="2" charset="-122"/>
              <a:ea typeface="华文琥珀" pitchFamily="2" charset="-122"/>
            </a:endParaRPr>
          </a:p>
          <a:p>
            <a:pPr lvl="0"/>
            <a:endParaRPr lang="zh-CN" altLang="en-US" sz="4800" dirty="0">
              <a:solidFill>
                <a:srgbClr val="FF0000"/>
              </a:solidFill>
              <a:effectLst>
                <a:outerShdw blurRad="38100" dist="38100" dir="2700000">
                  <a:srgbClr val="C0C0C0"/>
                </a:outerShdw>
              </a:effectLst>
              <a:latin typeface="华文琥珀" pitchFamily="2" charset="-122"/>
              <a:ea typeface="华文琥珀" pitchFamily="2" charset="-122"/>
            </a:endParaRPr>
          </a:p>
          <a:p>
            <a:pPr lvl="0"/>
            <a:r>
              <a:rPr lang="zh-CN" altLang="en-US" sz="4800" dirty="0">
                <a:solidFill>
                  <a:schemeClr val="accent2"/>
                </a:solidFill>
                <a:effectLst>
                  <a:outerShdw blurRad="38100" dist="38100" dir="2700000">
                    <a:srgbClr val="C0C0C0"/>
                  </a:outerShdw>
                </a:effectLst>
                <a:latin typeface="华文琥珀" pitchFamily="2" charset="-122"/>
                <a:ea typeface="华文琥珀" pitchFamily="2" charset="-122"/>
              </a:rPr>
              <a:t>  大力推行寿命周期费用技术</a:t>
            </a:r>
            <a:endParaRPr lang="zh-CN" altLang="en-US" sz="4800" dirty="0">
              <a:solidFill>
                <a:schemeClr val="accent2"/>
              </a:solidFill>
              <a:effectLst>
                <a:outerShdw blurRad="38100" dist="38100" dir="2700000">
                  <a:srgbClr val="C0C0C0"/>
                </a:outerShdw>
              </a:effectLst>
              <a:latin typeface="华文琥珀" pitchFamily="2" charset="-122"/>
              <a:ea typeface="华文琥珀" pitchFamily="2" charset="-122"/>
            </a:endParaRPr>
          </a:p>
        </p:txBody>
      </p:sp>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9298" name="标题 439297"/>
          <p:cNvSpPr>
            <a:spLocks noGrp="1"/>
          </p:cNvSpPr>
          <p:nvPr>
            <p:ph type="title"/>
          </p:nvPr>
        </p:nvSpPr>
        <p:spPr>
          <a:xfrm>
            <a:off x="685800" y="609600"/>
            <a:ext cx="7772400" cy="304800"/>
          </a:xfrm>
        </p:spPr>
        <p:txBody>
          <a:bodyPr lIns="92075" tIns="46038" rIns="92075" bIns="46038" anchor="ctr"/>
          <a:p>
            <a:endParaRPr lang="zh-CN" altLang="en-US" dirty="0"/>
          </a:p>
        </p:txBody>
      </p:sp>
      <p:sp>
        <p:nvSpPr>
          <p:cNvPr id="439299" name="文本占位符 439298"/>
          <p:cNvSpPr>
            <a:spLocks noGrp="1"/>
          </p:cNvSpPr>
          <p:nvPr>
            <p:ph type="body" idx="1"/>
          </p:nvPr>
        </p:nvSpPr>
        <p:spPr>
          <a:xfrm>
            <a:off x="457200" y="533400"/>
            <a:ext cx="7772400" cy="5638800"/>
          </a:xfrm>
        </p:spPr>
        <p:txBody>
          <a:bodyPr lIns="92075" tIns="46038" rIns="92075" bIns="46038"/>
          <a:p>
            <a:r>
              <a:rPr lang="en-US" altLang="zh-CN" sz="3600">
                <a:solidFill>
                  <a:srgbClr val="FFFF99"/>
                </a:solidFill>
                <a:latin typeface="黑体" panose="02010609060101010101" pitchFamily="2" charset="-122"/>
                <a:ea typeface="黑体" panose="02010609060101010101" pitchFamily="2" charset="-122"/>
              </a:rPr>
              <a:t>3 LCC</a:t>
            </a:r>
            <a:r>
              <a:rPr lang="zh-CN" altLang="en-US" sz="3600" dirty="0">
                <a:solidFill>
                  <a:srgbClr val="FFFF99"/>
                </a:solidFill>
                <a:latin typeface="黑体" panose="02010609060101010101" pitchFamily="2" charset="-122"/>
                <a:ea typeface="黑体" panose="02010609060101010101" pitchFamily="2" charset="-122"/>
              </a:rPr>
              <a:t>技术的理念</a:t>
            </a:r>
            <a:endParaRPr lang="zh-CN" altLang="en-US" sz="3600" dirty="0">
              <a:solidFill>
                <a:srgbClr val="FFFF99"/>
              </a:solidFill>
              <a:latin typeface="黑体" panose="02010609060101010101" pitchFamily="2" charset="-122"/>
              <a:ea typeface="黑体" panose="02010609060101010101" pitchFamily="2" charset="-122"/>
            </a:endParaRPr>
          </a:p>
          <a:p>
            <a:r>
              <a:rPr lang="zh-CN" altLang="en-US" sz="2400" dirty="0">
                <a:solidFill>
                  <a:srgbClr val="99FF99"/>
                </a:solidFill>
              </a:rPr>
              <a:t>基本原理：</a:t>
            </a:r>
            <a:r>
              <a:rPr lang="zh-CN" altLang="en-US" sz="2400" dirty="0"/>
              <a:t>以费用作为统一的尺度，认为项目的差异都可通过各特征与费用关系，折算成金钱，用金钱的多少来衡量。</a:t>
            </a:r>
            <a:endParaRPr lang="zh-CN" altLang="en-US" sz="2400" dirty="0"/>
          </a:p>
          <a:p>
            <a:r>
              <a:rPr lang="zh-CN" altLang="en-US" sz="2400" dirty="0">
                <a:solidFill>
                  <a:srgbClr val="99FFCC"/>
                </a:solidFill>
                <a:latin typeface="黑体" panose="02010609060101010101" pitchFamily="2" charset="-122"/>
                <a:ea typeface="黑体" panose="02010609060101010101" pitchFamily="2" charset="-122"/>
              </a:rPr>
              <a:t>基本理念</a:t>
            </a:r>
            <a:r>
              <a:rPr lang="zh-CN" altLang="en-US" sz="2400" dirty="0">
                <a:latin typeface="黑体" panose="02010609060101010101" pitchFamily="2" charset="-122"/>
                <a:ea typeface="黑体" panose="02010609060101010101" pitchFamily="2" charset="-122"/>
              </a:rPr>
              <a:t>：</a:t>
            </a:r>
            <a:endParaRPr lang="zh-CN" altLang="en-US" sz="2400" dirty="0">
              <a:latin typeface="黑体" panose="02010609060101010101" pitchFamily="2" charset="-122"/>
              <a:ea typeface="黑体" panose="02010609060101010101" pitchFamily="2" charset="-122"/>
            </a:endParaRPr>
          </a:p>
          <a:p>
            <a:r>
              <a:rPr lang="zh-CN" altLang="en-US" sz="2400" dirty="0">
                <a:latin typeface="Times New Roman" panose="02020603050405020304" pitchFamily="18" charset="0"/>
                <a:ea typeface="Times New Roman" panose="02020603050405020304" pitchFamily="18" charset="0"/>
              </a:rPr>
              <a:t>●</a:t>
            </a:r>
            <a:r>
              <a:rPr lang="zh-CN" altLang="en-US" sz="2400" dirty="0"/>
              <a:t>要从项目一生、一个决策所激发的所有未来事件所消耗的费用。而不是仅从决策时发生的费用作为考虑问题的出发点。</a:t>
            </a:r>
            <a:endParaRPr lang="zh-CN" altLang="en-US" sz="2400" dirty="0"/>
          </a:p>
          <a:p>
            <a:r>
              <a:rPr lang="zh-CN" altLang="en-US" sz="2400" dirty="0">
                <a:latin typeface="Times New Roman" panose="02020603050405020304" pitchFamily="18" charset="0"/>
                <a:ea typeface="Times New Roman" panose="02020603050405020304" pitchFamily="18" charset="0"/>
              </a:rPr>
              <a:t>●</a:t>
            </a:r>
            <a:r>
              <a:rPr lang="zh-CN" altLang="en-US" sz="2400" dirty="0"/>
              <a:t>项目</a:t>
            </a:r>
            <a:r>
              <a:rPr lang="en-US" altLang="zh-CN" sz="2400"/>
              <a:t>/</a:t>
            </a:r>
            <a:r>
              <a:rPr lang="zh-CN" altLang="en-US" sz="2400" dirty="0"/>
              <a:t>设备一生发生的费用前期与后期相关联，早期各项决策对后期所耗费用的影响极大。</a:t>
            </a:r>
            <a:r>
              <a:rPr lang="en-US" altLang="zh-CN" sz="2400"/>
              <a:t>LCC</a:t>
            </a:r>
            <a:r>
              <a:rPr lang="zh-CN" altLang="en-US" sz="2400" dirty="0"/>
              <a:t>技术应早引入。</a:t>
            </a:r>
            <a:endParaRPr lang="zh-CN" altLang="en-US" sz="2400" dirty="0"/>
          </a:p>
          <a:p>
            <a:r>
              <a:rPr lang="zh-CN" altLang="en-US" sz="2400" dirty="0">
                <a:latin typeface="Times New Roman" panose="02020603050405020304" pitchFamily="18" charset="0"/>
                <a:ea typeface="Times New Roman" panose="02020603050405020304" pitchFamily="18" charset="0"/>
              </a:rPr>
              <a:t>●</a:t>
            </a:r>
            <a:r>
              <a:rPr lang="zh-CN" altLang="en-US" sz="2400" dirty="0"/>
              <a:t>影响</a:t>
            </a:r>
            <a:r>
              <a:rPr lang="en-US" altLang="zh-CN" sz="2400"/>
              <a:t>LCC</a:t>
            </a:r>
            <a:r>
              <a:rPr lang="zh-CN" altLang="en-US" sz="2400" dirty="0"/>
              <a:t>的最活跃因素是项目的可靠性、维修性、保障性</a:t>
            </a:r>
            <a:r>
              <a:rPr lang="en-US" altLang="zh-CN" sz="2400"/>
              <a:t>(S M R) </a:t>
            </a:r>
            <a:r>
              <a:rPr lang="zh-CN" altLang="en-US" sz="2400" dirty="0"/>
              <a:t>。</a:t>
            </a:r>
            <a:r>
              <a:rPr lang="en-US" altLang="zh-CN" sz="2400"/>
              <a:t>RMS</a:t>
            </a:r>
            <a:r>
              <a:rPr lang="zh-CN" altLang="en-US" sz="2400" dirty="0"/>
              <a:t>与性能同样重要。</a:t>
            </a:r>
            <a:endParaRPr lang="zh-CN" altLang="en-US" sz="2400" dirty="0"/>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03" name="文本占位符 409602"/>
          <p:cNvSpPr>
            <a:spLocks noGrp="1"/>
          </p:cNvSpPr>
          <p:nvPr>
            <p:ph type="body" idx="1"/>
          </p:nvPr>
        </p:nvSpPr>
        <p:spPr>
          <a:xfrm>
            <a:off x="533400" y="838200"/>
            <a:ext cx="8077200" cy="5638800"/>
          </a:xfrm>
        </p:spPr>
        <p:txBody>
          <a:bodyPr lIns="92075" tIns="46038" rIns="92075" bIns="46038"/>
          <a:p>
            <a:r>
              <a:rPr lang="zh-CN" altLang="en-US" sz="2400" dirty="0">
                <a:latin typeface="Times New Roman" panose="02020603050405020304" pitchFamily="18" charset="0"/>
                <a:ea typeface="Times New Roman" panose="02020603050405020304" pitchFamily="18" charset="0"/>
              </a:rPr>
              <a:t>●</a:t>
            </a:r>
            <a:r>
              <a:rPr lang="en-US" altLang="zh-CN" sz="2400"/>
              <a:t> </a:t>
            </a:r>
            <a:r>
              <a:rPr lang="zh-CN" altLang="en-US" sz="2400" dirty="0"/>
              <a:t>强调性能、费用、进度、保障等的综合强衡，以取得最佳的匹配。</a:t>
            </a:r>
            <a:endParaRPr lang="zh-CN" altLang="en-US" sz="2400" dirty="0"/>
          </a:p>
          <a:p>
            <a:endParaRPr lang="zh-CN" altLang="en-US" sz="2400" dirty="0"/>
          </a:p>
          <a:p>
            <a:r>
              <a:rPr lang="zh-CN" altLang="en-US" sz="2400" dirty="0">
                <a:latin typeface="Times New Roman" panose="02020603050405020304" pitchFamily="18" charset="0"/>
                <a:ea typeface="Times New Roman" panose="02020603050405020304" pitchFamily="18" charset="0"/>
              </a:rPr>
              <a:t>●</a:t>
            </a:r>
            <a:r>
              <a:rPr lang="zh-CN" altLang="en-US" sz="2400" dirty="0"/>
              <a:t>以</a:t>
            </a:r>
            <a:r>
              <a:rPr lang="en-US" altLang="zh-CN" sz="2400"/>
              <a:t>LCC</a:t>
            </a:r>
            <a:r>
              <a:rPr lang="zh-CN" altLang="en-US" sz="2400" dirty="0"/>
              <a:t>最小为决策准则，可在满足技术要求的众多备选发案中选出最优方案。</a:t>
            </a:r>
            <a:endParaRPr lang="zh-CN" altLang="en-US" sz="2400" dirty="0"/>
          </a:p>
          <a:p>
            <a:endParaRPr lang="zh-CN" altLang="en-US" sz="2400" dirty="0"/>
          </a:p>
          <a:p>
            <a:r>
              <a:rPr lang="zh-CN" altLang="en-US" sz="2800" dirty="0">
                <a:solidFill>
                  <a:schemeClr val="tx2"/>
                </a:solidFill>
              </a:rPr>
              <a:t>应用</a:t>
            </a:r>
            <a:r>
              <a:rPr lang="en-US" altLang="zh-CN" sz="2800">
                <a:solidFill>
                  <a:schemeClr val="tx2"/>
                </a:solidFill>
              </a:rPr>
              <a:t>LCC</a:t>
            </a:r>
            <a:r>
              <a:rPr lang="zh-CN" altLang="en-US" sz="2800" dirty="0">
                <a:solidFill>
                  <a:schemeClr val="tx2"/>
                </a:solidFill>
              </a:rPr>
              <a:t>理念进行科学决策，需要进行的工作：</a:t>
            </a:r>
            <a:endParaRPr lang="zh-CN" altLang="en-US" sz="2800" dirty="0">
              <a:solidFill>
                <a:schemeClr val="tx2"/>
              </a:solidFill>
            </a:endParaRPr>
          </a:p>
          <a:p>
            <a:r>
              <a:rPr lang="zh-CN" altLang="en-US" sz="2400" dirty="0"/>
              <a:t> 开发</a:t>
            </a:r>
            <a:r>
              <a:rPr lang="en-US" altLang="zh-CN" sz="2400"/>
              <a:t>LCC</a:t>
            </a:r>
            <a:r>
              <a:rPr lang="zh-CN" altLang="en-US" sz="2400" dirty="0"/>
              <a:t>估算、</a:t>
            </a:r>
            <a:r>
              <a:rPr lang="en-US" altLang="zh-CN" sz="2400"/>
              <a:t>LCC</a:t>
            </a:r>
            <a:r>
              <a:rPr lang="zh-CN" altLang="en-US" sz="2400" dirty="0"/>
              <a:t>分析、</a:t>
            </a:r>
            <a:r>
              <a:rPr lang="en-US" altLang="zh-CN" sz="2400"/>
              <a:t>LCC</a:t>
            </a:r>
            <a:r>
              <a:rPr lang="zh-CN" altLang="en-US" sz="2400" dirty="0"/>
              <a:t>评价、  </a:t>
            </a:r>
            <a:r>
              <a:rPr lang="en-US" altLang="zh-CN" sz="2400"/>
              <a:t>LCC</a:t>
            </a:r>
            <a:r>
              <a:rPr lang="zh-CN" altLang="en-US" sz="2400" dirty="0"/>
              <a:t>管理等多项工作。是一个包括技术与管理的综合学科。</a:t>
            </a:r>
            <a:endParaRPr lang="zh-CN" altLang="en-US" sz="2400" dirty="0"/>
          </a:p>
          <a:p>
            <a:endParaRPr lang="zh-CN" altLang="en-US" sz="2400" dirty="0"/>
          </a:p>
          <a:p>
            <a:r>
              <a:rPr lang="zh-CN" altLang="en-US" sz="2800" dirty="0">
                <a:solidFill>
                  <a:schemeClr val="tx2"/>
                </a:solidFill>
                <a:latin typeface="华文新魏" pitchFamily="2" charset="-122"/>
                <a:ea typeface="华文新魏" pitchFamily="2" charset="-122"/>
              </a:rPr>
              <a:t>通常各类涉及经济问题的决策，都可以应用</a:t>
            </a:r>
            <a:r>
              <a:rPr lang="en-US" altLang="zh-CN" sz="2800">
                <a:solidFill>
                  <a:schemeClr val="tx2"/>
                </a:solidFill>
                <a:latin typeface="华文新魏" pitchFamily="2" charset="-122"/>
                <a:ea typeface="华文新魏" pitchFamily="2" charset="-122"/>
              </a:rPr>
              <a:t>LCC</a:t>
            </a:r>
            <a:r>
              <a:rPr lang="zh-CN" altLang="en-US" sz="2800" dirty="0">
                <a:solidFill>
                  <a:schemeClr val="tx2"/>
                </a:solidFill>
                <a:latin typeface="华文新魏" pitchFamily="2" charset="-122"/>
                <a:ea typeface="华文新魏" pitchFamily="2" charset="-122"/>
              </a:rPr>
              <a:t>技术</a:t>
            </a:r>
            <a:endParaRPr lang="zh-CN" altLang="en-US" sz="2800" dirty="0">
              <a:solidFill>
                <a:schemeClr val="tx2"/>
              </a:solidFill>
              <a:latin typeface="华文新魏" pitchFamily="2" charset="-122"/>
              <a:ea typeface="华文新魏" pitchFamily="2" charset="-122"/>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indefinite" fill="hold">
                                          <p:stCondLst>
                                            <p:cond delay="0"/>
                                          </p:stCondLst>
                                        </p:cTn>
                                        <p:tgtEl>
                                          <p:spTgt spid="409603">
                                            <p:txEl>
                                              <p:charRg st="0" end="32"/>
                                            </p:txEl>
                                          </p:spTgt>
                                        </p:tgtEl>
                                        <p:attrNameLst>
                                          <p:attrName>style.visibility</p:attrName>
                                        </p:attrNameLst>
                                      </p:cBhvr>
                                      <p:to>
                                        <p:strVal val="visible"/>
                                      </p:to>
                                    </p:set>
                                    <p:animEffect transition="in" filter="fade">
                                      <p:cBhvr>
                                        <p:cTn id="7" dur="500">
                                          <p:stCondLst>
                                            <p:cond delay="0"/>
                                          </p:stCondLst>
                                        </p:cTn>
                                        <p:tgtEl>
                                          <p:spTgt spid="409603">
                                            <p:txEl>
                                              <p:charRg st="0" end="32"/>
                                            </p:txEl>
                                          </p:spTgt>
                                        </p:tgtEl>
                                      </p:cBhvr>
                                    </p:animEffect>
                                    <p:anim calcmode="lin" valueType="num">
                                      <p:cBhvr>
                                        <p:cTn id="8" dur="500" fill="hold">
                                          <p:stCondLst>
                                            <p:cond delay="0"/>
                                          </p:stCondLst>
                                        </p:cTn>
                                        <p:tgtEl>
                                          <p:spTgt spid="409603">
                                            <p:txEl>
                                              <p:charRg st="0" end="32"/>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409603">
                                            <p:txEl>
                                              <p:charRg st="0" end="32"/>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indefinite" fill="hold">
                                          <p:stCondLst>
                                            <p:cond delay="0"/>
                                          </p:stCondLst>
                                        </p:cTn>
                                        <p:tgtEl>
                                          <p:spTgt spid="409603">
                                            <p:txEl>
                                              <p:charRg st="33" end="70"/>
                                            </p:txEl>
                                          </p:spTgt>
                                        </p:tgtEl>
                                        <p:attrNameLst>
                                          <p:attrName>style.visibility</p:attrName>
                                        </p:attrNameLst>
                                      </p:cBhvr>
                                      <p:to>
                                        <p:strVal val="visible"/>
                                      </p:to>
                                    </p:set>
                                    <p:animEffect transition="in" filter="fade">
                                      <p:cBhvr>
                                        <p:cTn id="14" dur="500">
                                          <p:stCondLst>
                                            <p:cond delay="0"/>
                                          </p:stCondLst>
                                        </p:cTn>
                                        <p:tgtEl>
                                          <p:spTgt spid="409603">
                                            <p:txEl>
                                              <p:charRg st="33" end="70"/>
                                            </p:txEl>
                                          </p:spTgt>
                                        </p:tgtEl>
                                      </p:cBhvr>
                                    </p:animEffect>
                                    <p:anim calcmode="lin" valueType="num">
                                      <p:cBhvr>
                                        <p:cTn id="15" dur="500" fill="hold">
                                          <p:stCondLst>
                                            <p:cond delay="0"/>
                                          </p:stCondLst>
                                        </p:cTn>
                                        <p:tgtEl>
                                          <p:spTgt spid="409603">
                                            <p:txEl>
                                              <p:charRg st="33" end="70"/>
                                            </p:txEl>
                                          </p:spTgt>
                                        </p:tgtEl>
                                        <p:attrNameLst>
                                          <p:attrName>ppt_x</p:attrName>
                                        </p:attrNameLst>
                                      </p:cBhvr>
                                      <p:tavLst>
                                        <p:tav tm="0">
                                          <p:val>
                                            <p:strVal val="#ppt_x-.1"/>
                                          </p:val>
                                        </p:tav>
                                        <p:tav tm="100000">
                                          <p:val>
                                            <p:strVal val="#ppt_x"/>
                                          </p:val>
                                        </p:tav>
                                      </p:tavLst>
                                    </p:anim>
                                    <p:anim calcmode="lin" valueType="num">
                                      <p:cBhvr>
                                        <p:cTn id="16" dur="500" fill="hold">
                                          <p:stCondLst>
                                            <p:cond delay="0"/>
                                          </p:stCondLst>
                                        </p:cTn>
                                        <p:tgtEl>
                                          <p:spTgt spid="409603">
                                            <p:txEl>
                                              <p:charRg st="33" end="7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indefinite" fill="hold">
                                          <p:stCondLst>
                                            <p:cond delay="0"/>
                                          </p:stCondLst>
                                        </p:cTn>
                                        <p:tgtEl>
                                          <p:spTgt spid="409603">
                                            <p:txEl>
                                              <p:charRg st="71" end="94"/>
                                            </p:txEl>
                                          </p:spTgt>
                                        </p:tgtEl>
                                        <p:attrNameLst>
                                          <p:attrName>style.visibility</p:attrName>
                                        </p:attrNameLst>
                                      </p:cBhvr>
                                      <p:to>
                                        <p:strVal val="visible"/>
                                      </p:to>
                                    </p:set>
                                    <p:animEffect transition="in" filter="fade">
                                      <p:cBhvr>
                                        <p:cTn id="21" dur="500">
                                          <p:stCondLst>
                                            <p:cond delay="0"/>
                                          </p:stCondLst>
                                        </p:cTn>
                                        <p:tgtEl>
                                          <p:spTgt spid="409603">
                                            <p:txEl>
                                              <p:charRg st="71" end="94"/>
                                            </p:txEl>
                                          </p:spTgt>
                                        </p:tgtEl>
                                      </p:cBhvr>
                                    </p:animEffect>
                                    <p:anim calcmode="lin" valueType="num">
                                      <p:cBhvr>
                                        <p:cTn id="22" dur="500" fill="hold">
                                          <p:stCondLst>
                                            <p:cond delay="0"/>
                                          </p:stCondLst>
                                        </p:cTn>
                                        <p:tgtEl>
                                          <p:spTgt spid="409603">
                                            <p:txEl>
                                              <p:charRg st="71" end="94"/>
                                            </p:txEl>
                                          </p:spTgt>
                                        </p:tgtEl>
                                        <p:attrNameLst>
                                          <p:attrName>ppt_x</p:attrName>
                                        </p:attrNameLst>
                                      </p:cBhvr>
                                      <p:tavLst>
                                        <p:tav tm="0">
                                          <p:val>
                                            <p:strVal val="#ppt_x-.1"/>
                                          </p:val>
                                        </p:tav>
                                        <p:tav tm="100000">
                                          <p:val>
                                            <p:strVal val="#ppt_x"/>
                                          </p:val>
                                        </p:tav>
                                      </p:tavLst>
                                    </p:anim>
                                    <p:anim calcmode="lin" valueType="num">
                                      <p:cBhvr>
                                        <p:cTn id="23" dur="500" fill="hold">
                                          <p:stCondLst>
                                            <p:cond delay="0"/>
                                          </p:stCondLst>
                                        </p:cTn>
                                        <p:tgtEl>
                                          <p:spTgt spid="409603">
                                            <p:txEl>
                                              <p:charRg st="71" end="94"/>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indefinite" fill="hold">
                                          <p:stCondLst>
                                            <p:cond delay="0"/>
                                          </p:stCondLst>
                                        </p:cTn>
                                        <p:tgtEl>
                                          <p:spTgt spid="409603">
                                            <p:txEl>
                                              <p:charRg st="94" end="145"/>
                                            </p:txEl>
                                          </p:spTgt>
                                        </p:tgtEl>
                                        <p:attrNameLst>
                                          <p:attrName>style.visibility</p:attrName>
                                        </p:attrNameLst>
                                      </p:cBhvr>
                                      <p:to>
                                        <p:strVal val="visible"/>
                                      </p:to>
                                    </p:set>
                                    <p:animEffect transition="in" filter="fade">
                                      <p:cBhvr>
                                        <p:cTn id="28" dur="500">
                                          <p:stCondLst>
                                            <p:cond delay="0"/>
                                          </p:stCondLst>
                                        </p:cTn>
                                        <p:tgtEl>
                                          <p:spTgt spid="409603">
                                            <p:txEl>
                                              <p:charRg st="94" end="145"/>
                                            </p:txEl>
                                          </p:spTgt>
                                        </p:tgtEl>
                                      </p:cBhvr>
                                    </p:animEffect>
                                    <p:anim calcmode="lin" valueType="num">
                                      <p:cBhvr>
                                        <p:cTn id="29" dur="500" fill="hold">
                                          <p:stCondLst>
                                            <p:cond delay="0"/>
                                          </p:stCondLst>
                                        </p:cTn>
                                        <p:tgtEl>
                                          <p:spTgt spid="409603">
                                            <p:txEl>
                                              <p:charRg st="94" end="145"/>
                                            </p:txEl>
                                          </p:spTgt>
                                        </p:tgtEl>
                                        <p:attrNameLst>
                                          <p:attrName>ppt_x</p:attrName>
                                        </p:attrNameLst>
                                      </p:cBhvr>
                                      <p:tavLst>
                                        <p:tav tm="0">
                                          <p:val>
                                            <p:strVal val="#ppt_x-.1"/>
                                          </p:val>
                                        </p:tav>
                                        <p:tav tm="100000">
                                          <p:val>
                                            <p:strVal val="#ppt_x"/>
                                          </p:val>
                                        </p:tav>
                                      </p:tavLst>
                                    </p:anim>
                                    <p:anim calcmode="lin" valueType="num">
                                      <p:cBhvr>
                                        <p:cTn id="30" dur="500" fill="hold">
                                          <p:stCondLst>
                                            <p:cond delay="0"/>
                                          </p:stCondLst>
                                        </p:cTn>
                                        <p:tgtEl>
                                          <p:spTgt spid="409603">
                                            <p:txEl>
                                              <p:charRg st="94" end="14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indefinite" fill="hold">
                                          <p:stCondLst>
                                            <p:cond delay="0"/>
                                          </p:stCondLst>
                                        </p:cTn>
                                        <p:tgtEl>
                                          <p:spTgt spid="409603">
                                            <p:txEl>
                                              <p:charRg st="146" end="171"/>
                                            </p:txEl>
                                          </p:spTgt>
                                        </p:tgtEl>
                                        <p:attrNameLst>
                                          <p:attrName>style.visibility</p:attrName>
                                        </p:attrNameLst>
                                      </p:cBhvr>
                                      <p:to>
                                        <p:strVal val="visible"/>
                                      </p:to>
                                    </p:set>
                                    <p:animEffect transition="in" filter="fade">
                                      <p:cBhvr>
                                        <p:cTn id="35" dur="500">
                                          <p:stCondLst>
                                            <p:cond delay="0"/>
                                          </p:stCondLst>
                                        </p:cTn>
                                        <p:tgtEl>
                                          <p:spTgt spid="409603">
                                            <p:txEl>
                                              <p:charRg st="146" end="171"/>
                                            </p:txEl>
                                          </p:spTgt>
                                        </p:tgtEl>
                                      </p:cBhvr>
                                    </p:animEffect>
                                    <p:anim calcmode="lin" valueType="num">
                                      <p:cBhvr>
                                        <p:cTn id="36" dur="500" fill="hold">
                                          <p:stCondLst>
                                            <p:cond delay="0"/>
                                          </p:stCondLst>
                                        </p:cTn>
                                        <p:tgtEl>
                                          <p:spTgt spid="409603">
                                            <p:txEl>
                                              <p:charRg st="146" end="171"/>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409603">
                                            <p:txEl>
                                              <p:charRg st="146" end="17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5860" name="文本占位符 505859"/>
          <p:cNvPicPr>
            <a:picLocks noChangeAspect="1"/>
          </p:cNvPicPr>
          <p:nvPr>
            <p:ph type="body" idx="1"/>
          </p:nvPr>
        </p:nvPicPr>
        <p:blipFill>
          <a:blip r:embed="rId1"/>
          <a:stretch>
            <a:fillRect/>
          </a:stretch>
        </p:blipFill>
        <p:spPr>
          <a:xfrm>
            <a:off x="5867400" y="1066800"/>
            <a:ext cx="2057400" cy="2057400"/>
          </a:xfrm>
        </p:spPr>
      </p:pic>
      <p:pic>
        <p:nvPicPr>
          <p:cNvPr id="505861" name="图片 505860"/>
          <p:cNvPicPr>
            <a:picLocks noChangeAspect="1"/>
          </p:cNvPicPr>
          <p:nvPr/>
        </p:nvPicPr>
        <p:blipFill>
          <a:blip r:embed="rId2"/>
          <a:stretch>
            <a:fillRect/>
          </a:stretch>
        </p:blipFill>
        <p:spPr>
          <a:xfrm>
            <a:off x="5867400" y="3657600"/>
            <a:ext cx="1981200" cy="1970088"/>
          </a:xfrm>
          <a:prstGeom prst="rect">
            <a:avLst/>
          </a:prstGeom>
          <a:noFill/>
          <a:ln w="9525">
            <a:noFill/>
          </a:ln>
        </p:spPr>
      </p:pic>
      <p:sp>
        <p:nvSpPr>
          <p:cNvPr id="505862" name="矩形 505861"/>
          <p:cNvSpPr/>
          <p:nvPr/>
        </p:nvSpPr>
        <p:spPr>
          <a:xfrm>
            <a:off x="1371600" y="1752600"/>
            <a:ext cx="4016375" cy="946150"/>
          </a:xfrm>
          <a:prstGeom prst="rect">
            <a:avLst/>
          </a:prstGeom>
          <a:noFill/>
          <a:ln w="9525">
            <a:noFill/>
          </a:ln>
        </p:spPr>
        <p:txBody>
          <a:bodyPr>
            <a:spAutoFit/>
          </a:bodyPr>
          <a:p>
            <a:pPr lvl="0"/>
            <a:endParaRPr lang="zh-CN" altLang="en-US" sz="2800" dirty="0">
              <a:solidFill>
                <a:schemeClr val="tx2"/>
              </a:solidFill>
              <a:effectLst>
                <a:outerShdw blurRad="38100" dist="38100" dir="2700000">
                  <a:srgbClr val="C0C0C0"/>
                </a:outerShdw>
              </a:effectLst>
              <a:latin typeface="Times New Roman" panose="02020603050405020304" pitchFamily="18" charset="0"/>
              <a:ea typeface="华文细黑" pitchFamily="2" charset="-122"/>
            </a:endParaRPr>
          </a:p>
          <a:p>
            <a:pPr lvl="0"/>
            <a:r>
              <a:rPr lang="zh-CN" altLang="en-US" sz="2800" dirty="0">
                <a:solidFill>
                  <a:schemeClr val="tx2"/>
                </a:solidFill>
                <a:effectLst>
                  <a:outerShdw blurRad="38100" dist="38100" dir="2700000">
                    <a:srgbClr val="C0C0C0"/>
                  </a:outerShdw>
                </a:effectLst>
                <a:latin typeface="Times New Roman" panose="02020603050405020304" pitchFamily="18" charset="0"/>
                <a:ea typeface="华文细黑" pitchFamily="2" charset="-122"/>
              </a:rPr>
              <a:t>   整个寿命周期</a:t>
            </a:r>
            <a:endParaRPr lang="zh-CN" altLang="en-US" sz="2800" dirty="0">
              <a:solidFill>
                <a:schemeClr val="tx2"/>
              </a:solidFill>
              <a:effectLst>
                <a:outerShdw blurRad="38100" dist="38100" dir="2700000">
                  <a:srgbClr val="C0C0C0"/>
                </a:outerShdw>
              </a:effectLst>
              <a:latin typeface="Times New Roman" panose="02020603050405020304" pitchFamily="18" charset="0"/>
              <a:ea typeface="华文细黑" pitchFamily="2" charset="-122"/>
            </a:endParaRPr>
          </a:p>
        </p:txBody>
      </p:sp>
      <p:sp>
        <p:nvSpPr>
          <p:cNvPr id="505863" name="矩形 505862"/>
          <p:cNvSpPr/>
          <p:nvPr/>
        </p:nvSpPr>
        <p:spPr>
          <a:xfrm>
            <a:off x="1447800" y="4419600"/>
            <a:ext cx="3962400" cy="457200"/>
          </a:xfrm>
          <a:prstGeom prst="rect">
            <a:avLst/>
          </a:prstGeom>
          <a:noFill/>
          <a:ln w="9525">
            <a:noFill/>
          </a:ln>
        </p:spPr>
        <p:txBody>
          <a:bodyPr>
            <a:spAutoFit/>
          </a:bodyPr>
          <a:p>
            <a:pPr lvl="0">
              <a:spcBef>
                <a:spcPct val="20000"/>
              </a:spcBef>
              <a:buClr>
                <a:schemeClr val="accent1"/>
              </a:buClr>
              <a:buChar char="•"/>
            </a:pPr>
            <a:r>
              <a:rPr lang="zh-CN" altLang="en-US" sz="2400" dirty="0">
                <a:solidFill>
                  <a:schemeClr val="tx2"/>
                </a:solidFill>
                <a:effectLst>
                  <a:outerShdw blurRad="38100" dist="38100" dir="2700000">
                    <a:srgbClr val="C0C0C0"/>
                  </a:outerShdw>
                </a:effectLst>
                <a:latin typeface="Times New Roman" panose="02020603050405020304" pitchFamily="18" charset="0"/>
                <a:ea typeface="华文细黑" pitchFamily="2" charset="-122"/>
              </a:rPr>
              <a:t> 寿命周期的任何阶段</a:t>
            </a:r>
            <a:endParaRPr lang="zh-CN" altLang="en-US" sz="2400" dirty="0">
              <a:solidFill>
                <a:schemeClr val="tx2"/>
              </a:solidFill>
              <a:effectLst>
                <a:outerShdw blurRad="38100" dist="38100" dir="2700000">
                  <a:srgbClr val="C0C0C0"/>
                </a:outerShdw>
              </a:effectLst>
              <a:latin typeface="Times New Roman" panose="02020603050405020304" pitchFamily="18" charset="0"/>
              <a:ea typeface="华文细黑" pitchFamily="2" charset="-122"/>
            </a:endParaRPr>
          </a:p>
        </p:txBody>
      </p:sp>
      <p:sp>
        <p:nvSpPr>
          <p:cNvPr id="505864" name="矩形 505863"/>
          <p:cNvSpPr/>
          <p:nvPr/>
        </p:nvSpPr>
        <p:spPr>
          <a:xfrm>
            <a:off x="1981200" y="685800"/>
            <a:ext cx="1828800" cy="579438"/>
          </a:xfrm>
          <a:prstGeom prst="rect">
            <a:avLst/>
          </a:prstGeom>
          <a:noFill/>
          <a:ln w="9525">
            <a:noFill/>
          </a:ln>
        </p:spPr>
        <p:txBody>
          <a:bodyPr>
            <a:spAutoFit/>
          </a:bodyPr>
          <a:p>
            <a:pPr lvl="0"/>
            <a:r>
              <a:rPr lang="zh-CN" altLang="en-US" sz="3200" dirty="0">
                <a:solidFill>
                  <a:srgbClr val="99FFCC"/>
                </a:solidFill>
                <a:latin typeface="Times New Roman" panose="02020603050405020304" pitchFamily="18" charset="0"/>
                <a:ea typeface="华文细黑" pitchFamily="2" charset="-122"/>
              </a:rPr>
              <a:t>应用时机</a:t>
            </a:r>
            <a:endParaRPr lang="zh-CN" altLang="en-US" sz="3200" dirty="0">
              <a:solidFill>
                <a:srgbClr val="99FFCC"/>
              </a:solidFill>
              <a:latin typeface="Times New Roman" panose="02020603050405020304" pitchFamily="18" charset="0"/>
              <a:ea typeface="华文细黑"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626" name="标题 410625"/>
          <p:cNvSpPr>
            <a:spLocks noGrp="1"/>
          </p:cNvSpPr>
          <p:nvPr>
            <p:ph type="title"/>
          </p:nvPr>
        </p:nvSpPr>
        <p:spPr>
          <a:xfrm>
            <a:off x="685800" y="609600"/>
            <a:ext cx="7772400" cy="685800"/>
          </a:xfrm>
        </p:spPr>
        <p:txBody>
          <a:bodyPr lIns="92075" tIns="46038" rIns="92075" bIns="46038" anchor="ctr"/>
          <a:p>
            <a:r>
              <a:rPr lang="en-US" altLang="zh-CN" sz="4000">
                <a:solidFill>
                  <a:srgbClr val="99FFCC"/>
                </a:solidFill>
                <a:latin typeface="华文新魏" pitchFamily="2" charset="-122"/>
                <a:ea typeface="华文新魏" pitchFamily="2" charset="-122"/>
              </a:rPr>
              <a:t>LCC</a:t>
            </a:r>
            <a:r>
              <a:rPr lang="zh-CN" altLang="en-US" sz="4000" dirty="0">
                <a:solidFill>
                  <a:srgbClr val="99FFCC"/>
                </a:solidFill>
                <a:latin typeface="华文新魏" pitchFamily="2" charset="-122"/>
                <a:ea typeface="华文新魏" pitchFamily="2" charset="-122"/>
              </a:rPr>
              <a:t>技术的主要应用时机和目的：</a:t>
            </a:r>
            <a:endParaRPr lang="zh-CN" altLang="en-US" sz="4000" dirty="0">
              <a:solidFill>
                <a:srgbClr val="99FFCC"/>
              </a:solidFill>
              <a:latin typeface="华文新魏" pitchFamily="2" charset="-122"/>
              <a:ea typeface="华文新魏" pitchFamily="2" charset="-122"/>
            </a:endParaRPr>
          </a:p>
        </p:txBody>
      </p:sp>
      <p:sp>
        <p:nvSpPr>
          <p:cNvPr id="410627" name="文本占位符 410626"/>
          <p:cNvSpPr>
            <a:spLocks noGrp="1"/>
          </p:cNvSpPr>
          <p:nvPr>
            <p:ph type="body" idx="1"/>
          </p:nvPr>
        </p:nvSpPr>
        <p:spPr>
          <a:xfrm>
            <a:off x="685800" y="1676400"/>
            <a:ext cx="7772400" cy="4419600"/>
          </a:xfrm>
        </p:spPr>
        <p:txBody>
          <a:bodyPr lIns="92075" tIns="46038" rIns="92075" bIns="46038"/>
          <a:p>
            <a:r>
              <a:rPr lang="en-US" altLang="zh-CN" sz="2400"/>
              <a:t>1  </a:t>
            </a:r>
            <a:r>
              <a:rPr lang="zh-CN" altLang="en-US" sz="2400" dirty="0"/>
              <a:t>在项目的论证阶段估算出</a:t>
            </a:r>
            <a:r>
              <a:rPr lang="en-US" altLang="zh-CN" sz="2400"/>
              <a:t>LCC,</a:t>
            </a:r>
            <a:r>
              <a:rPr lang="zh-CN" altLang="en-US" sz="2400" dirty="0"/>
              <a:t>提供立项依据和预算建议。</a:t>
            </a:r>
            <a:endParaRPr lang="zh-CN" altLang="en-US" sz="2400" dirty="0"/>
          </a:p>
          <a:p>
            <a:r>
              <a:rPr lang="en-US" altLang="zh-CN" sz="2400"/>
              <a:t>2  </a:t>
            </a:r>
            <a:r>
              <a:rPr lang="zh-CN" altLang="en-US" sz="2400" dirty="0"/>
              <a:t>以总费用最小作为决策准则，可在项目一生的多个决策时机（设计、生产、使用、维修、更新、报废等），在备选方案中抉择出总费用最优的方案。</a:t>
            </a:r>
            <a:endParaRPr lang="zh-CN" altLang="en-US" sz="2400" dirty="0"/>
          </a:p>
          <a:p>
            <a:r>
              <a:rPr lang="en-US" altLang="zh-CN" sz="2400"/>
              <a:t>3 </a:t>
            </a:r>
            <a:r>
              <a:rPr lang="zh-CN" altLang="en-US" sz="2400" dirty="0"/>
              <a:t>促使从项目开发起就重视</a:t>
            </a:r>
            <a:r>
              <a:rPr lang="en-US" altLang="zh-CN" sz="2400"/>
              <a:t>RMS</a:t>
            </a:r>
            <a:r>
              <a:rPr lang="zh-CN" altLang="en-US" sz="2400" dirty="0"/>
              <a:t>。</a:t>
            </a:r>
            <a:endParaRPr lang="zh-CN" altLang="en-US" sz="2400" dirty="0"/>
          </a:p>
          <a:p>
            <a:r>
              <a:rPr lang="en-US" altLang="zh-CN" sz="2400"/>
              <a:t>4 </a:t>
            </a:r>
            <a:r>
              <a:rPr lang="zh-CN" altLang="en-US" sz="2400" dirty="0"/>
              <a:t>在较早的时期辨识出项目一生对</a:t>
            </a:r>
            <a:r>
              <a:rPr lang="en-US" altLang="zh-CN" sz="2400"/>
              <a:t>LCC</a:t>
            </a:r>
            <a:r>
              <a:rPr lang="zh-CN" altLang="en-US" sz="2400" dirty="0"/>
              <a:t>影响最大的高费用因素。</a:t>
            </a:r>
            <a:endParaRPr lang="zh-CN" altLang="en-US" sz="2400" dirty="0"/>
          </a:p>
          <a:p>
            <a:r>
              <a:rPr lang="en-US" altLang="zh-CN" sz="2400"/>
              <a:t>5 </a:t>
            </a:r>
            <a:r>
              <a:rPr lang="zh-CN" altLang="en-US" sz="2400" dirty="0"/>
              <a:t>支持招标、签约、选择合同单位。</a:t>
            </a:r>
            <a:endParaRPr lang="zh-CN" altLang="en-US" sz="2400" dirty="0"/>
          </a:p>
          <a:p>
            <a:endParaRPr lang="zh-CN"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6882" name="标题 506881"/>
          <p:cNvSpPr>
            <a:spLocks noGrp="1"/>
          </p:cNvSpPr>
          <p:nvPr>
            <p:ph type="title"/>
          </p:nvPr>
        </p:nvSpPr>
        <p:spPr>
          <a:xfrm>
            <a:off x="457200" y="533400"/>
            <a:ext cx="8229600" cy="914400"/>
          </a:xfrm>
        </p:spPr>
        <p:txBody>
          <a:bodyPr lIns="92075" tIns="46038" rIns="92075" bIns="46038" anchor="ctr"/>
          <a:p>
            <a:r>
              <a:rPr lang="en-US" altLang="zh-CN">
                <a:solidFill>
                  <a:srgbClr val="99FFCC"/>
                </a:solidFill>
                <a:latin typeface="黑体" panose="02010609060101010101" pitchFamily="2" charset="-122"/>
                <a:ea typeface="黑体" panose="02010609060101010101" pitchFamily="2" charset="-122"/>
              </a:rPr>
              <a:t>LCC</a:t>
            </a:r>
            <a:r>
              <a:rPr lang="zh-CN" altLang="en-US" dirty="0">
                <a:solidFill>
                  <a:srgbClr val="99FFCC"/>
                </a:solidFill>
                <a:latin typeface="黑体" panose="02010609060101010101" pitchFamily="2" charset="-122"/>
                <a:ea typeface="黑体" panose="02010609060101010101" pitchFamily="2" charset="-122"/>
              </a:rPr>
              <a:t>应用对象</a:t>
            </a:r>
            <a:endParaRPr lang="zh-CN" altLang="en-US" dirty="0">
              <a:solidFill>
                <a:srgbClr val="99FFCC"/>
              </a:solidFill>
              <a:latin typeface="黑体" panose="02010609060101010101" pitchFamily="2" charset="-122"/>
              <a:ea typeface="黑体" panose="02010609060101010101" pitchFamily="2" charset="-122"/>
            </a:endParaRPr>
          </a:p>
        </p:txBody>
      </p:sp>
      <p:sp>
        <p:nvSpPr>
          <p:cNvPr id="506883" name="文本占位符 506882"/>
          <p:cNvSpPr>
            <a:spLocks noGrp="1"/>
          </p:cNvSpPr>
          <p:nvPr>
            <p:ph type="body" idx="1"/>
          </p:nvPr>
        </p:nvSpPr>
        <p:spPr>
          <a:xfrm>
            <a:off x="685800" y="1600200"/>
            <a:ext cx="7772400" cy="4495800"/>
          </a:xfrm>
        </p:spPr>
        <p:txBody>
          <a:bodyPr lIns="92075" tIns="46038" rIns="92075" bIns="46038"/>
          <a:p>
            <a:pPr>
              <a:lnSpc>
                <a:spcPct val="90000"/>
              </a:lnSpc>
            </a:pPr>
            <a:r>
              <a:rPr lang="zh-CN" altLang="en-US" sz="2800" dirty="0">
                <a:solidFill>
                  <a:srgbClr val="CCFF33"/>
                </a:solidFill>
                <a:ea typeface="黑体" panose="02010609060101010101" pitchFamily="2" charset="-122"/>
              </a:rPr>
              <a:t>现今的重大决策没有不与费用发生关联</a:t>
            </a:r>
            <a:r>
              <a:rPr lang="zh-CN" altLang="en-US" sz="2800" dirty="0">
                <a:solidFill>
                  <a:srgbClr val="CCFF33"/>
                </a:solidFill>
              </a:rPr>
              <a:t>，</a:t>
            </a:r>
            <a:r>
              <a:rPr lang="zh-CN" altLang="en-US" sz="2800" dirty="0">
                <a:solidFill>
                  <a:srgbClr val="CCFF33"/>
                </a:solidFill>
                <a:ea typeface="黑体" panose="02010609060101010101" pitchFamily="2" charset="-122"/>
              </a:rPr>
              <a:t>只要决策关系到未来的费用，寿命周期费用的观念和技术就能为行动提供科学的依据和方法</a:t>
            </a:r>
            <a:r>
              <a:rPr lang="zh-CN" altLang="en-US" sz="2800" dirty="0">
                <a:solidFill>
                  <a:srgbClr val="99FFCC"/>
                </a:solidFill>
                <a:ea typeface="黑体" panose="02010609060101010101" pitchFamily="2" charset="-122"/>
              </a:rPr>
              <a:t>。</a:t>
            </a:r>
            <a:endParaRPr lang="zh-CN" altLang="en-US" sz="2800" dirty="0">
              <a:solidFill>
                <a:srgbClr val="99FFCC"/>
              </a:solidFill>
              <a:ea typeface="黑体" panose="02010609060101010101" pitchFamily="2" charset="-122"/>
            </a:endParaRPr>
          </a:p>
          <a:p>
            <a:pPr>
              <a:lnSpc>
                <a:spcPct val="90000"/>
              </a:lnSpc>
            </a:pPr>
            <a:endParaRPr lang="zh-CN" altLang="en-US" sz="2800" dirty="0">
              <a:solidFill>
                <a:srgbClr val="99FFCC"/>
              </a:solidFill>
              <a:ea typeface="黑体" panose="02010609060101010101" pitchFamily="2" charset="-122"/>
            </a:endParaRPr>
          </a:p>
          <a:p>
            <a:pPr>
              <a:lnSpc>
                <a:spcPct val="90000"/>
              </a:lnSpc>
            </a:pPr>
            <a:r>
              <a:rPr lang="zh-CN" altLang="en-US" sz="2800" dirty="0"/>
              <a:t>民用设备、军用装备、项目、系统、行业、建筑、交通、公益等等。</a:t>
            </a:r>
            <a:endParaRPr lang="zh-CN" altLang="en-US" sz="2800" dirty="0"/>
          </a:p>
          <a:p>
            <a:pPr>
              <a:lnSpc>
                <a:spcPct val="90000"/>
              </a:lnSpc>
            </a:pPr>
            <a:r>
              <a:rPr lang="zh-CN" altLang="en-US" sz="2800" dirty="0"/>
              <a:t>初投资大、规模大用</a:t>
            </a:r>
            <a:r>
              <a:rPr lang="en-US" altLang="zh-CN" sz="2800"/>
              <a:t>LCC</a:t>
            </a:r>
            <a:r>
              <a:rPr lang="zh-CN" altLang="en-US" sz="2800" dirty="0"/>
              <a:t>评价效益大。</a:t>
            </a:r>
            <a:endParaRPr lang="zh-CN" altLang="en-US" sz="2800" dirty="0"/>
          </a:p>
          <a:p>
            <a:pPr>
              <a:lnSpc>
                <a:spcPct val="90000"/>
              </a:lnSpc>
            </a:pPr>
            <a:r>
              <a:rPr lang="zh-CN" altLang="en-US" sz="2800" dirty="0"/>
              <a:t>小型通用部件用途广、数量大节省费用不容忽视。</a:t>
            </a:r>
            <a:endParaRPr lang="zh-CN" altLang="en-US" sz="2800" dirty="0"/>
          </a:p>
          <a:p>
            <a:pPr>
              <a:lnSpc>
                <a:spcPct val="90000"/>
              </a:lnSpc>
            </a:pPr>
            <a:r>
              <a:rPr lang="zh-CN" altLang="en-US" sz="2800" dirty="0"/>
              <a:t>个人各种购置决策。</a:t>
            </a:r>
            <a:endParaRPr lang="zh-CN" altLang="en-US" sz="2800" dirty="0"/>
          </a:p>
          <a:p>
            <a:pPr>
              <a:lnSpc>
                <a:spcPct val="90000"/>
              </a:lnSpc>
            </a:pPr>
            <a:endParaRPr lang="zh-CN" alt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1665" name="文本占位符 411664"/>
          <p:cNvSpPr>
            <a:spLocks noGrp="1"/>
          </p:cNvSpPr>
          <p:nvPr>
            <p:ph type="body" idx="1"/>
          </p:nvPr>
        </p:nvSpPr>
        <p:spPr>
          <a:xfrm>
            <a:off x="457200" y="1524000"/>
            <a:ext cx="8001000" cy="4800600"/>
          </a:xfrm>
        </p:spPr>
        <p:txBody>
          <a:bodyPr lIns="92075" tIns="46038" rIns="92075" bIns="46038"/>
          <a:p>
            <a:pPr>
              <a:lnSpc>
                <a:spcPct val="80000"/>
              </a:lnSpc>
              <a:buNone/>
            </a:pPr>
            <a:endParaRPr lang="en-US" altLang="zh-CN" sz="2000">
              <a:latin typeface="黑体" panose="02010609060101010101" pitchFamily="2" charset="-122"/>
              <a:ea typeface="黑体" panose="02010609060101010101" pitchFamily="2" charset="-122"/>
            </a:endParaRPr>
          </a:p>
          <a:p>
            <a:pPr>
              <a:lnSpc>
                <a:spcPct val="80000"/>
              </a:lnSpc>
              <a:buNone/>
            </a:pPr>
            <a:r>
              <a:rPr lang="en-US" altLang="zh-CN" sz="2400">
                <a:solidFill>
                  <a:srgbClr val="99FF99"/>
                </a:solidFill>
                <a:latin typeface="华文新魏" pitchFamily="2" charset="-122"/>
                <a:ea typeface="华文新魏" pitchFamily="2" charset="-122"/>
              </a:rPr>
              <a:t>LCC</a:t>
            </a:r>
            <a:r>
              <a:rPr lang="zh-CN" altLang="en-US" sz="2400" dirty="0">
                <a:solidFill>
                  <a:srgbClr val="99FF99"/>
                </a:solidFill>
                <a:latin typeface="华文新魏" pitchFamily="2" charset="-122"/>
                <a:ea typeface="华文新魏" pitchFamily="2" charset="-122"/>
              </a:rPr>
              <a:t>委员会工作：</a:t>
            </a:r>
            <a:endParaRPr lang="zh-CN" altLang="en-US" sz="2400" dirty="0">
              <a:solidFill>
                <a:srgbClr val="99FF99"/>
              </a:solidFill>
              <a:latin typeface="华文新魏" pitchFamily="2" charset="-122"/>
              <a:ea typeface="华文新魏" pitchFamily="2" charset="-122"/>
            </a:endParaRPr>
          </a:p>
          <a:p>
            <a:pPr>
              <a:lnSpc>
                <a:spcPct val="80000"/>
              </a:lnSpc>
              <a:buNone/>
            </a:pPr>
            <a:endParaRPr lang="en-US" altLang="zh-CN" sz="2000">
              <a:latin typeface="黑体" panose="02010609060101010101" pitchFamily="2" charset="-122"/>
              <a:ea typeface="黑体" panose="02010609060101010101" pitchFamily="2" charset="-122"/>
            </a:endParaRPr>
          </a:p>
          <a:p>
            <a:pPr>
              <a:lnSpc>
                <a:spcPct val="80000"/>
              </a:lnSpc>
              <a:buNone/>
            </a:pPr>
            <a:r>
              <a:rPr lang="en-US" altLang="zh-CN" sz="2400">
                <a:solidFill>
                  <a:srgbClr val="99FFCC"/>
                </a:solidFill>
                <a:latin typeface="黑体" panose="02010609060101010101" pitchFamily="2" charset="-122"/>
                <a:ea typeface="黑体" panose="02010609060101010101" pitchFamily="2" charset="-122"/>
              </a:rPr>
              <a:t>LCC</a:t>
            </a:r>
            <a:r>
              <a:rPr lang="zh-CN" altLang="en-US" sz="2400" dirty="0">
                <a:solidFill>
                  <a:srgbClr val="99FFCC"/>
                </a:solidFill>
                <a:latin typeface="黑体" panose="02010609060101010101" pitchFamily="2" charset="-122"/>
                <a:ea typeface="黑体" panose="02010609060101010101" pitchFamily="2" charset="-122"/>
              </a:rPr>
              <a:t>技术的应用</a:t>
            </a:r>
            <a:r>
              <a:rPr lang="zh-CN" altLang="en-US" sz="2400" dirty="0">
                <a:latin typeface="黑体" panose="02010609060101010101" pitchFamily="2" charset="-122"/>
                <a:ea typeface="黑体" panose="02010609060101010101" pitchFamily="2" charset="-122"/>
              </a:rPr>
              <a:t>：</a:t>
            </a:r>
            <a:endParaRPr lang="zh-CN" altLang="en-US" sz="2400" dirty="0">
              <a:latin typeface="黑体" panose="02010609060101010101" pitchFamily="2" charset="-122"/>
              <a:ea typeface="黑体" panose="02010609060101010101" pitchFamily="2" charset="-122"/>
            </a:endParaRPr>
          </a:p>
          <a:p>
            <a:pPr>
              <a:lnSpc>
                <a:spcPct val="80000"/>
              </a:lnSpc>
            </a:pPr>
            <a:r>
              <a:rPr lang="zh-CN" altLang="en-US" sz="2000" dirty="0">
                <a:latin typeface="Times New Roman" panose="02020603050405020304" pitchFamily="18" charset="0"/>
              </a:rPr>
              <a:t>  钢铁冶金、电力、石油、港口机械、造船、铁路、石油、化工、医药、   纺织和矿山等方面。</a:t>
            </a:r>
            <a:endParaRPr lang="zh-CN" altLang="en-US" sz="2000" dirty="0">
              <a:latin typeface="Times New Roman" panose="02020603050405020304" pitchFamily="18" charset="0"/>
            </a:endParaRPr>
          </a:p>
          <a:p>
            <a:pPr>
              <a:lnSpc>
                <a:spcPct val="80000"/>
              </a:lnSpc>
            </a:pPr>
            <a:r>
              <a:rPr lang="zh-CN" altLang="en-US" sz="2000" dirty="0">
                <a:latin typeface="Times New Roman" panose="02020603050405020304" pitchFamily="18" charset="0"/>
              </a:rPr>
              <a:t>研究机构、高等学校教学、科研等。</a:t>
            </a:r>
            <a:endParaRPr lang="zh-CN" altLang="en-US" sz="2000" dirty="0">
              <a:latin typeface="Times New Roman" panose="02020603050405020304" pitchFamily="18" charset="0"/>
            </a:endParaRPr>
          </a:p>
          <a:p>
            <a:pPr>
              <a:lnSpc>
                <a:spcPct val="80000"/>
              </a:lnSpc>
            </a:pPr>
            <a:endParaRPr lang="zh-CN" altLang="en-US" sz="2000" dirty="0">
              <a:latin typeface="Times New Roman" panose="02020603050405020304" pitchFamily="18" charset="0"/>
            </a:endParaRPr>
          </a:p>
          <a:p>
            <a:pPr>
              <a:lnSpc>
                <a:spcPct val="80000"/>
              </a:lnSpc>
            </a:pPr>
            <a:r>
              <a:rPr lang="zh-CN" altLang="en-US" sz="2000" dirty="0">
                <a:solidFill>
                  <a:srgbClr val="99FFCC"/>
                </a:solidFill>
                <a:ea typeface="黑体" panose="02010609060101010101" pitchFamily="2" charset="-122"/>
              </a:rPr>
              <a:t>国防建设方面：</a:t>
            </a:r>
            <a:endParaRPr lang="zh-CN" altLang="en-US" sz="2000" dirty="0">
              <a:solidFill>
                <a:srgbClr val="99FFCC"/>
              </a:solidFill>
              <a:ea typeface="黑体" panose="02010609060101010101" pitchFamily="2" charset="-122"/>
            </a:endParaRPr>
          </a:p>
          <a:p>
            <a:pPr>
              <a:lnSpc>
                <a:spcPct val="80000"/>
              </a:lnSpc>
            </a:pPr>
            <a:r>
              <a:rPr lang="en-US" altLang="zh-CN" sz="2000"/>
              <a:t>      LCC</a:t>
            </a:r>
            <a:r>
              <a:rPr lang="zh-CN" altLang="en-US" sz="2000" dirty="0"/>
              <a:t>技术起步早、应用面广、效果明显。</a:t>
            </a:r>
            <a:endParaRPr lang="zh-CN" altLang="en-US" sz="2000" dirty="0"/>
          </a:p>
          <a:p>
            <a:pPr>
              <a:lnSpc>
                <a:spcPct val="80000"/>
              </a:lnSpc>
            </a:pPr>
            <a:endParaRPr lang="zh-CN" altLang="en-US" sz="2000" dirty="0"/>
          </a:p>
          <a:p>
            <a:pPr>
              <a:lnSpc>
                <a:spcPct val="80000"/>
              </a:lnSpc>
            </a:pPr>
            <a:r>
              <a:rPr lang="zh-CN" altLang="en-US" sz="2000" dirty="0"/>
              <a:t> 在装备的论证、选型购置、现代化改进、维修策略、 使用方案、延寿、退役处置等各类决策中，均尝试使用</a:t>
            </a:r>
            <a:r>
              <a:rPr lang="en-US" altLang="zh-CN" sz="2000"/>
              <a:t>LCC</a:t>
            </a:r>
            <a:r>
              <a:rPr lang="zh-CN" altLang="en-US" sz="2000" dirty="0"/>
              <a:t>技术分析评价，尤其是在服役年限的确定和延寿技术的论证中，使用</a:t>
            </a:r>
            <a:r>
              <a:rPr lang="en-US" altLang="zh-CN" sz="2000"/>
              <a:t>LCC</a:t>
            </a:r>
            <a:r>
              <a:rPr lang="zh-CN" altLang="en-US" sz="2000" dirty="0"/>
              <a:t>较普遍、技术比较成熟、效果更为显著</a:t>
            </a:r>
            <a:r>
              <a:rPr lang="zh-CN" altLang="en-US" sz="1800" dirty="0"/>
              <a:t>。 </a:t>
            </a:r>
            <a:endParaRPr lang="zh-CN" altLang="en-US" sz="1800" dirty="0"/>
          </a:p>
        </p:txBody>
      </p:sp>
      <p:sp>
        <p:nvSpPr>
          <p:cNvPr id="411666" name="标题 411665"/>
          <p:cNvSpPr>
            <a:spLocks noGrp="1"/>
          </p:cNvSpPr>
          <p:nvPr>
            <p:ph type="title"/>
          </p:nvPr>
        </p:nvSpPr>
        <p:spPr>
          <a:xfrm>
            <a:off x="685800" y="609600"/>
            <a:ext cx="7772400" cy="914400"/>
          </a:xfrm>
        </p:spPr>
        <p:txBody>
          <a:bodyPr lIns="92075" tIns="46038" rIns="92075" bIns="46038" anchor="ctr"/>
          <a:p>
            <a:r>
              <a:rPr lang="en-US" altLang="zh-CN" sz="4000">
                <a:latin typeface="华文新魏" pitchFamily="2" charset="-122"/>
                <a:ea typeface="华文新魏" pitchFamily="2" charset="-122"/>
              </a:rPr>
              <a:t>4     LCC</a:t>
            </a:r>
            <a:r>
              <a:rPr lang="zh-CN" altLang="en-US" sz="4000" dirty="0">
                <a:latin typeface="华文新魏" pitchFamily="2" charset="-122"/>
                <a:ea typeface="华文新魏" pitchFamily="2" charset="-122"/>
              </a:rPr>
              <a:t>技术在我国的应用情况</a:t>
            </a:r>
            <a:endParaRPr lang="zh-CN" altLang="en-US" sz="4000" dirty="0">
              <a:latin typeface="华文新魏" pitchFamily="2" charset="-122"/>
              <a:ea typeface="华文新魏"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4722" name="标题 414721"/>
          <p:cNvSpPr>
            <a:spLocks noGrp="1"/>
          </p:cNvSpPr>
          <p:nvPr>
            <p:ph type="title"/>
          </p:nvPr>
        </p:nvSpPr>
        <p:spPr>
          <a:xfrm>
            <a:off x="685800" y="609600"/>
            <a:ext cx="7772400" cy="76200"/>
          </a:xfrm>
        </p:spPr>
        <p:txBody>
          <a:bodyPr lIns="92075" tIns="46038" rIns="92075" bIns="46038" anchor="ctr"/>
          <a:p>
            <a:endParaRPr lang="zh-CN" altLang="en-US" sz="4000" dirty="0"/>
          </a:p>
        </p:txBody>
      </p:sp>
      <p:pic>
        <p:nvPicPr>
          <p:cNvPr id="414724" name="文本占位符 414723" descr="112"/>
          <p:cNvPicPr>
            <a:picLocks noChangeAspect="1"/>
          </p:cNvPicPr>
          <p:nvPr>
            <p:ph type="body" idx="1"/>
          </p:nvPr>
        </p:nvPicPr>
        <p:blipFill>
          <a:blip r:embed="rId1"/>
          <a:stretch>
            <a:fillRect/>
          </a:stretch>
        </p:blipFill>
        <p:spPr>
          <a:xfrm>
            <a:off x="457200" y="533400"/>
            <a:ext cx="8229600" cy="58674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5746" name="标题 415745"/>
          <p:cNvSpPr>
            <a:spLocks noGrp="1"/>
          </p:cNvSpPr>
          <p:nvPr>
            <p:ph type="title"/>
          </p:nvPr>
        </p:nvSpPr>
        <p:spPr>
          <a:xfrm>
            <a:off x="685800" y="609600"/>
            <a:ext cx="7772400" cy="152400"/>
          </a:xfrm>
        </p:spPr>
        <p:txBody>
          <a:bodyPr lIns="92075" tIns="46038" rIns="92075" bIns="46038" anchor="ctr"/>
          <a:p>
            <a:endParaRPr lang="zh-CN" altLang="en-US" sz="4000" dirty="0"/>
          </a:p>
        </p:txBody>
      </p:sp>
      <p:pic>
        <p:nvPicPr>
          <p:cNvPr id="415748" name="文本占位符 415747" descr="Jxt"/>
          <p:cNvPicPr>
            <a:picLocks noChangeAspect="1"/>
          </p:cNvPicPr>
          <p:nvPr>
            <p:ph type="body" idx="1"/>
          </p:nvPr>
        </p:nvPicPr>
        <p:blipFill>
          <a:blip r:embed="rId1"/>
          <a:stretch>
            <a:fillRect/>
          </a:stretch>
        </p:blipFill>
        <p:spPr>
          <a:xfrm>
            <a:off x="457200" y="609600"/>
            <a:ext cx="8229600" cy="57912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p:tgtEl>
                                          <p:spTgt spid="415746"/>
                                        </p:tgtEl>
                                      </p:cBhvr>
                                    </p:animEffect>
                                    <p:animScale>
                                      <p:cBhvr>
                                        <p:cTn id="7" dur="250" autoRev="1" fill="hold"/>
                                        <p:tgtEl>
                                          <p:spTgt spid="4157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6770" name="标题 416769"/>
          <p:cNvSpPr>
            <a:spLocks noGrp="1"/>
          </p:cNvSpPr>
          <p:nvPr>
            <p:ph type="title"/>
          </p:nvPr>
        </p:nvSpPr>
        <p:spPr>
          <a:xfrm>
            <a:off x="685800" y="609600"/>
            <a:ext cx="7772400" cy="76200"/>
          </a:xfrm>
        </p:spPr>
        <p:txBody>
          <a:bodyPr lIns="92075" tIns="46038" rIns="92075" bIns="46038" anchor="ctr"/>
          <a:p>
            <a:endParaRPr lang="zh-CN" altLang="en-US" sz="4000" dirty="0"/>
          </a:p>
        </p:txBody>
      </p:sp>
      <p:pic>
        <p:nvPicPr>
          <p:cNvPr id="416772" name="文本占位符 416771" descr="FB-2"/>
          <p:cNvPicPr>
            <a:picLocks noChangeAspect="1"/>
          </p:cNvPicPr>
          <p:nvPr>
            <p:ph type="body" idx="1"/>
          </p:nvPr>
        </p:nvPicPr>
        <p:blipFill>
          <a:blip r:embed="rId1"/>
          <a:stretch>
            <a:fillRect/>
          </a:stretch>
        </p:blipFill>
        <p:spPr>
          <a:xfrm>
            <a:off x="533400" y="762000"/>
            <a:ext cx="8077200" cy="56388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7010" name="标题 427009"/>
          <p:cNvSpPr>
            <a:spLocks noGrp="1"/>
          </p:cNvSpPr>
          <p:nvPr>
            <p:ph type="title"/>
          </p:nvPr>
        </p:nvSpPr>
        <p:spPr>
          <a:xfrm>
            <a:off x="838200" y="533400"/>
            <a:ext cx="7620000" cy="914400"/>
          </a:xfrm>
        </p:spPr>
        <p:txBody>
          <a:bodyPr lIns="92075" tIns="46038" rIns="92075" bIns="46038" anchor="ctr"/>
          <a:p>
            <a:r>
              <a:rPr lang="zh-CN" altLang="en-US" sz="3600" dirty="0"/>
              <a:t>在交通运输系统方面</a:t>
            </a:r>
            <a:br>
              <a:rPr lang="zh-CN" altLang="en-US" sz="3600" dirty="0"/>
            </a:br>
            <a:endParaRPr lang="zh-CN" altLang="en-US" sz="3600" dirty="0"/>
          </a:p>
        </p:txBody>
      </p:sp>
      <p:sp>
        <p:nvSpPr>
          <p:cNvPr id="427011" name="文本占位符 427010"/>
          <p:cNvSpPr>
            <a:spLocks noGrp="1"/>
          </p:cNvSpPr>
          <p:nvPr>
            <p:ph type="body" idx="1"/>
          </p:nvPr>
        </p:nvSpPr>
        <p:spPr>
          <a:xfrm>
            <a:off x="457200" y="1143000"/>
            <a:ext cx="8229600" cy="4953000"/>
          </a:xfrm>
        </p:spPr>
        <p:txBody>
          <a:bodyPr lIns="92075" tIns="46038" rIns="92075" bIns="46038"/>
          <a:p>
            <a:r>
              <a:rPr lang="en-US" altLang="zh-CN" sz="2400">
                <a:solidFill>
                  <a:srgbClr val="99FF99"/>
                </a:solidFill>
              </a:rPr>
              <a:t>(1) </a:t>
            </a:r>
            <a:r>
              <a:rPr lang="zh-CN" altLang="en-US" sz="2400" dirty="0">
                <a:solidFill>
                  <a:srgbClr val="99FF99"/>
                </a:solidFill>
              </a:rPr>
              <a:t>上世纪</a:t>
            </a:r>
            <a:r>
              <a:rPr lang="en-US" altLang="zh-CN" sz="2400">
                <a:solidFill>
                  <a:srgbClr val="99FF99"/>
                </a:solidFill>
              </a:rPr>
              <a:t>90</a:t>
            </a:r>
            <a:r>
              <a:rPr lang="zh-CN" altLang="en-US" sz="2400" dirty="0">
                <a:solidFill>
                  <a:srgbClr val="99FF99"/>
                </a:solidFill>
              </a:rPr>
              <a:t>年代某港口机械，建立了设备的购置、更新和维修的管理决策模型，对设备进行了</a:t>
            </a:r>
            <a:r>
              <a:rPr lang="en-US" altLang="zh-CN" sz="2400">
                <a:solidFill>
                  <a:srgbClr val="99FF99"/>
                </a:solidFill>
              </a:rPr>
              <a:t>LCC</a:t>
            </a:r>
            <a:r>
              <a:rPr lang="zh-CN" altLang="en-US" sz="2400" dirty="0">
                <a:solidFill>
                  <a:srgbClr val="99FF99"/>
                </a:solidFill>
              </a:rPr>
              <a:t>的分析，仅</a:t>
            </a:r>
            <a:r>
              <a:rPr lang="en-US" altLang="zh-CN" sz="2400">
                <a:solidFill>
                  <a:srgbClr val="99FF99"/>
                </a:solidFill>
              </a:rPr>
              <a:t>M10—25</a:t>
            </a:r>
            <a:r>
              <a:rPr lang="zh-CN" altLang="en-US" sz="2400" dirty="0">
                <a:solidFill>
                  <a:srgbClr val="99FF99"/>
                </a:solidFill>
              </a:rPr>
              <a:t>型门机更新和</a:t>
            </a:r>
            <a:r>
              <a:rPr lang="en-US" altLang="zh-CN" sz="2400">
                <a:solidFill>
                  <a:srgbClr val="99FF99"/>
                </a:solidFill>
              </a:rPr>
              <a:t>45</a:t>
            </a:r>
            <a:r>
              <a:rPr lang="zh-CN" altLang="en-US" sz="2400" dirty="0">
                <a:solidFill>
                  <a:srgbClr val="99FF99"/>
                </a:solidFill>
              </a:rPr>
              <a:t>千瓦牵引车等四项作出的选型决策取得明显的经济效益。</a:t>
            </a:r>
            <a:endParaRPr lang="zh-CN" altLang="en-US" sz="2400" dirty="0">
              <a:solidFill>
                <a:srgbClr val="99FF99"/>
              </a:solidFill>
            </a:endParaRPr>
          </a:p>
          <a:p>
            <a:endParaRPr lang="zh-CN" altLang="en-US" sz="2400" dirty="0">
              <a:solidFill>
                <a:srgbClr val="99FF99"/>
              </a:solidFill>
            </a:endParaRPr>
          </a:p>
          <a:p>
            <a:r>
              <a:rPr lang="en-US" altLang="zh-CN" sz="2400">
                <a:solidFill>
                  <a:srgbClr val="99FF99"/>
                </a:solidFill>
              </a:rPr>
              <a:t>(2) </a:t>
            </a:r>
            <a:r>
              <a:rPr lang="zh-CN" altLang="en-US" sz="2400" dirty="0">
                <a:solidFill>
                  <a:srgbClr val="99FF99"/>
                </a:solidFill>
              </a:rPr>
              <a:t>某铁路站对使用已旧、故障频繁的设备楼电梯提出大修、更新、技术改造等三种处理方案，应用</a:t>
            </a:r>
            <a:r>
              <a:rPr lang="en-US" altLang="zh-CN" sz="2400">
                <a:solidFill>
                  <a:srgbClr val="99FF99"/>
                </a:solidFill>
              </a:rPr>
              <a:t>LCC</a:t>
            </a:r>
            <a:r>
              <a:rPr lang="zh-CN" altLang="en-US" sz="2400" dirty="0">
                <a:solidFill>
                  <a:srgbClr val="99FF99"/>
                </a:solidFill>
              </a:rPr>
              <a:t>评价法，得出三种方案实施后的年平均费用分别为</a:t>
            </a:r>
            <a:r>
              <a:rPr lang="en-US" altLang="zh-CN" sz="2400">
                <a:solidFill>
                  <a:srgbClr val="99FF99"/>
                </a:solidFill>
              </a:rPr>
              <a:t>3.85</a:t>
            </a:r>
            <a:r>
              <a:rPr lang="zh-CN" altLang="en-US" sz="2400" dirty="0">
                <a:solidFill>
                  <a:srgbClr val="99FF99"/>
                </a:solidFill>
              </a:rPr>
              <a:t>、</a:t>
            </a:r>
            <a:r>
              <a:rPr lang="en-US" altLang="zh-CN" sz="2400">
                <a:solidFill>
                  <a:srgbClr val="99FF99"/>
                </a:solidFill>
              </a:rPr>
              <a:t>4.11</a:t>
            </a:r>
            <a:r>
              <a:rPr lang="zh-CN" altLang="en-US" sz="2400" dirty="0">
                <a:solidFill>
                  <a:srgbClr val="99FF99"/>
                </a:solidFill>
              </a:rPr>
              <a:t>、</a:t>
            </a:r>
            <a:r>
              <a:rPr lang="en-US" altLang="zh-CN" sz="2400">
                <a:solidFill>
                  <a:srgbClr val="99FF99"/>
                </a:solidFill>
              </a:rPr>
              <a:t>1.93</a:t>
            </a:r>
            <a:r>
              <a:rPr lang="zh-CN" altLang="en-US" sz="2400" dirty="0">
                <a:solidFill>
                  <a:srgbClr val="99FF99"/>
                </a:solidFill>
              </a:rPr>
              <a:t>万元，采用第三方案后，获得了良好的经济效益。</a:t>
            </a:r>
            <a:endParaRPr lang="zh-CN" altLang="en-US" sz="2400" dirty="0">
              <a:solidFill>
                <a:srgbClr val="99FF99"/>
              </a:solidFill>
            </a:endParaRPr>
          </a:p>
          <a:p>
            <a:endParaRPr lang="zh-CN" altLang="en-US" sz="2400" dirty="0">
              <a:solidFill>
                <a:srgbClr val="99FF99"/>
              </a:solidFill>
            </a:endParaRPr>
          </a:p>
          <a:p>
            <a:r>
              <a:rPr lang="en-US" altLang="zh-CN" sz="2400">
                <a:solidFill>
                  <a:srgbClr val="99FF99"/>
                </a:solidFill>
              </a:rPr>
              <a:t>(3) </a:t>
            </a:r>
            <a:r>
              <a:rPr lang="zh-CN" altLang="en-US" sz="2400" dirty="0">
                <a:solidFill>
                  <a:srgbClr val="99FF99"/>
                </a:solidFill>
              </a:rPr>
              <a:t>对我国未来</a:t>
            </a:r>
            <a:r>
              <a:rPr lang="en-US" altLang="zh-CN" sz="2400">
                <a:solidFill>
                  <a:srgbClr val="99FF99"/>
                </a:solidFill>
              </a:rPr>
              <a:t>5</a:t>
            </a:r>
            <a:r>
              <a:rPr lang="zh-CN" altLang="en-US" sz="2400" dirty="0">
                <a:solidFill>
                  <a:srgbClr val="99FF99"/>
                </a:solidFill>
              </a:rPr>
              <a:t>年将新建的四纵四横铁路快速客运通道及三个城市之间的快客运系统 轨道结构形式的研究。</a:t>
            </a:r>
            <a:endParaRPr lang="zh-CN" altLang="en-US" sz="2400" dirty="0">
              <a:solidFill>
                <a:srgbClr val="99FF99"/>
              </a:solidFill>
            </a:endParaRPr>
          </a:p>
          <a:p>
            <a:pPr algn="ctr">
              <a:spcBef>
                <a:spcPct val="0"/>
              </a:spcBef>
              <a:buClrTx/>
              <a:buSzPct val="100000"/>
              <a:buNone/>
            </a:pPr>
            <a:endParaRPr lang="zh-CN" altLang="en-US" sz="2400" dirty="0">
              <a:solidFill>
                <a:srgbClr val="99FF99"/>
              </a:solidFill>
            </a:endParaRPr>
          </a:p>
        </p:txBody>
      </p:sp>
      <p:sp>
        <p:nvSpPr>
          <p:cNvPr id="427012" name="矩形 427011"/>
          <p:cNvSpPr/>
          <p:nvPr/>
        </p:nvSpPr>
        <p:spPr>
          <a:xfrm>
            <a:off x="9767888" y="7010400"/>
            <a:ext cx="481012" cy="701675"/>
          </a:xfrm>
          <a:prstGeom prst="rect">
            <a:avLst/>
          </a:prstGeom>
          <a:noFill/>
          <a:ln w="9525">
            <a:noFill/>
          </a:ln>
        </p:spPr>
        <p:txBody>
          <a:bodyPr wrap="none" anchor="ctr">
            <a:spAutoFit/>
          </a:bodyPr>
          <a:p>
            <a:pPr lvl="0" algn="ctr"/>
            <a:r>
              <a:rPr lang="zh-CN" altLang="en-US" sz="4000" dirty="0">
                <a:solidFill>
                  <a:schemeClr val="hlink"/>
                </a:solidFill>
                <a:latin typeface="Times New Roman" panose="02020603050405020304" pitchFamily="18" charset="0"/>
                <a:ea typeface="华文细黑" pitchFamily="2" charset="-122"/>
              </a:rPr>
              <a:t> </a:t>
            </a:r>
            <a:r>
              <a:rPr lang="en-US" altLang="zh-CN" sz="4000">
                <a:solidFill>
                  <a:schemeClr val="hlink"/>
                </a:solidFill>
                <a:latin typeface="Times New Roman" panose="02020603050405020304" pitchFamily="18" charset="0"/>
                <a:ea typeface="华文细黑" pitchFamily="2" charset="-122"/>
              </a:rPr>
              <a:t>(</a:t>
            </a:r>
            <a:endParaRPr lang="zh-CN" altLang="en-US" sz="2400" dirty="0">
              <a:solidFill>
                <a:schemeClr val="hlink"/>
              </a:solidFill>
              <a:latin typeface="Times New Roman" panose="02020603050405020304" pitchFamily="18" charset="0"/>
              <a:ea typeface="华文细黑"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标题 60417"/>
          <p:cNvSpPr>
            <a:spLocks noGrp="1"/>
          </p:cNvSpPr>
          <p:nvPr>
            <p:ph type="title"/>
          </p:nvPr>
        </p:nvSpPr>
        <p:spPr/>
        <p:txBody>
          <a:bodyPr lIns="92075" tIns="46038" rIns="92075" bIns="46038" anchor="ctr"/>
          <a:p>
            <a:br>
              <a:rPr lang="zh-CN" altLang="en-US" sz="9600" b="1" dirty="0">
                <a:solidFill>
                  <a:srgbClr val="66FF66"/>
                </a:solidFill>
                <a:ea typeface="华文彩云" pitchFamily="2" charset="-122"/>
              </a:rPr>
            </a:br>
            <a:endParaRPr lang="zh-CN" altLang="en-US" sz="2000" dirty="0"/>
          </a:p>
        </p:txBody>
      </p:sp>
      <p:sp>
        <p:nvSpPr>
          <p:cNvPr id="60419" name="文本占位符 60418"/>
          <p:cNvSpPr>
            <a:spLocks noGrp="1"/>
          </p:cNvSpPr>
          <p:nvPr>
            <p:ph type="body" idx="1"/>
          </p:nvPr>
        </p:nvSpPr>
        <p:spPr>
          <a:xfrm>
            <a:off x="609600" y="609600"/>
            <a:ext cx="7848600" cy="5715000"/>
          </a:xfrm>
        </p:spPr>
        <p:txBody>
          <a:bodyPr lIns="92075" tIns="46038" rIns="92075" bIns="46038"/>
          <a:p>
            <a:pPr>
              <a:lnSpc>
                <a:spcPct val="80000"/>
              </a:lnSpc>
              <a:buNone/>
            </a:pPr>
            <a:endParaRPr lang="zh-CN" altLang="en-US" sz="1800" b="1" dirty="0">
              <a:solidFill>
                <a:srgbClr val="66FF66"/>
              </a:solidFill>
              <a:ea typeface="华文彩云" pitchFamily="2" charset="-122"/>
            </a:endParaRPr>
          </a:p>
          <a:p>
            <a:pPr>
              <a:lnSpc>
                <a:spcPct val="80000"/>
              </a:lnSpc>
              <a:buNone/>
            </a:pPr>
            <a:endParaRPr lang="zh-CN" altLang="en-US" sz="1800" b="1" dirty="0">
              <a:solidFill>
                <a:srgbClr val="66FF66"/>
              </a:solidFill>
              <a:ea typeface="华文彩云" pitchFamily="2" charset="-122"/>
            </a:endParaRPr>
          </a:p>
          <a:p>
            <a:pPr>
              <a:lnSpc>
                <a:spcPct val="80000"/>
              </a:lnSpc>
              <a:buNone/>
            </a:pPr>
            <a:r>
              <a:rPr lang="zh-CN" altLang="en-US" sz="1800" b="1" dirty="0">
                <a:solidFill>
                  <a:srgbClr val="66FF66"/>
                </a:solidFill>
                <a:ea typeface="华文彩云" pitchFamily="2" charset="-122"/>
              </a:rPr>
              <a:t>  </a:t>
            </a:r>
            <a:r>
              <a:rPr lang="zh-CN" altLang="en-US" sz="2000" b="1" dirty="0">
                <a:solidFill>
                  <a:srgbClr val="66FF66"/>
                </a:solidFill>
                <a:ea typeface="华文彩云" pitchFamily="2" charset="-122"/>
              </a:rPr>
              <a:t>1 </a:t>
            </a:r>
            <a:r>
              <a:rPr lang="zh-CN" altLang="en-US" sz="2400" b="1" dirty="0">
                <a:solidFill>
                  <a:srgbClr val="66FF66"/>
                </a:solidFill>
                <a:ea typeface="华文彩云" pitchFamily="2" charset="-122"/>
              </a:rPr>
              <a:t>  </a:t>
            </a:r>
            <a:r>
              <a:rPr lang="zh-CN" altLang="en-US" sz="2400" b="1" dirty="0">
                <a:solidFill>
                  <a:srgbClr val="66FF66"/>
                </a:solidFill>
                <a:ea typeface="华文新魏" pitchFamily="2" charset="-122"/>
              </a:rPr>
              <a:t>科学发展观是现阶段建设具有中国特色社会主义的崭新的发展理论，科学决策是科学发展的必然要求</a:t>
            </a:r>
            <a:endParaRPr lang="zh-CN" altLang="en-US" sz="2400" b="1" dirty="0">
              <a:solidFill>
                <a:srgbClr val="66FF66"/>
              </a:solidFill>
              <a:ea typeface="华文新魏" pitchFamily="2" charset="-122"/>
            </a:endParaRPr>
          </a:p>
          <a:p>
            <a:pPr>
              <a:lnSpc>
                <a:spcPct val="80000"/>
              </a:lnSpc>
              <a:buNone/>
            </a:pPr>
            <a:endParaRPr lang="zh-CN" altLang="en-US" sz="2400" b="1" dirty="0">
              <a:solidFill>
                <a:srgbClr val="66FF66"/>
              </a:solidFill>
              <a:ea typeface="华文新魏" pitchFamily="2" charset="-122"/>
            </a:endParaRPr>
          </a:p>
          <a:p>
            <a:pPr>
              <a:lnSpc>
                <a:spcPct val="80000"/>
              </a:lnSpc>
              <a:buNone/>
            </a:pPr>
            <a:endParaRPr lang="zh-CN" altLang="en-US" sz="2000" dirty="0">
              <a:ea typeface="华文新魏" pitchFamily="2" charset="-122"/>
            </a:endParaRPr>
          </a:p>
          <a:p>
            <a:pPr>
              <a:lnSpc>
                <a:spcPct val="80000"/>
              </a:lnSpc>
              <a:buNone/>
            </a:pPr>
            <a:r>
              <a:rPr lang="zh-CN" altLang="en-US" sz="2000" dirty="0"/>
              <a:t>    </a:t>
            </a:r>
            <a:r>
              <a:rPr lang="zh-CN" altLang="en-US" sz="2400" dirty="0">
                <a:solidFill>
                  <a:schemeClr val="tx2"/>
                </a:solidFill>
                <a:latin typeface="华文隶书" pitchFamily="2" charset="-122"/>
                <a:ea typeface="华文隶书" pitchFamily="2" charset="-122"/>
              </a:rPr>
              <a:t>科学发展观</a:t>
            </a:r>
            <a:r>
              <a:rPr lang="en-US" altLang="zh-CN" sz="2400">
                <a:solidFill>
                  <a:schemeClr val="tx2"/>
                </a:solidFill>
                <a:latin typeface="华文隶书" pitchFamily="2" charset="-122"/>
                <a:ea typeface="华文隶书" pitchFamily="2" charset="-122"/>
              </a:rPr>
              <a:t>-----</a:t>
            </a:r>
            <a:r>
              <a:rPr lang="zh-CN" altLang="en-US" sz="2400" dirty="0">
                <a:solidFill>
                  <a:schemeClr val="tx2"/>
                </a:solidFill>
                <a:latin typeface="华文隶书" pitchFamily="2" charset="-122"/>
                <a:ea typeface="华文隶书" pitchFamily="2" charset="-122"/>
              </a:rPr>
              <a:t>坚持以人为本，树立全面、协调、可持续的发展观，促进经济社会和人的全面发展。</a:t>
            </a:r>
            <a:endParaRPr lang="zh-CN" altLang="en-US" sz="2400" dirty="0">
              <a:solidFill>
                <a:schemeClr val="tx2"/>
              </a:solidFill>
              <a:latin typeface="华文隶书" pitchFamily="2" charset="-122"/>
              <a:ea typeface="华文隶书" pitchFamily="2" charset="-122"/>
            </a:endParaRPr>
          </a:p>
          <a:p>
            <a:pPr>
              <a:lnSpc>
                <a:spcPct val="80000"/>
              </a:lnSpc>
              <a:buNone/>
            </a:pPr>
            <a:endParaRPr lang="zh-CN" altLang="en-US" sz="2400" b="1" dirty="0">
              <a:solidFill>
                <a:schemeClr val="tx2"/>
              </a:solidFill>
              <a:latin typeface="华文隶书" pitchFamily="2" charset="-122"/>
              <a:ea typeface="华文隶书" pitchFamily="2" charset="-122"/>
            </a:endParaRPr>
          </a:p>
          <a:p>
            <a:pPr>
              <a:lnSpc>
                <a:spcPct val="80000"/>
              </a:lnSpc>
            </a:pPr>
            <a:r>
              <a:rPr lang="zh-CN" altLang="en-US" sz="2000" dirty="0">
                <a:ea typeface="华文新魏" pitchFamily="2" charset="-122"/>
              </a:rPr>
              <a:t>科学发展观是我国经济社会发展的重要指导方针，是发展具有中国特色社会主义，建立节约型和环境友好型社会必须坚持和贯彻的重大战略思想。党的十七大强调把科学发展观贯彻落实到经济社会的各个方面。</a:t>
            </a:r>
            <a:endParaRPr lang="zh-CN" altLang="en-US" sz="2000" dirty="0">
              <a:ea typeface="华文新魏" pitchFamily="2" charset="-122"/>
            </a:endParaRPr>
          </a:p>
          <a:p>
            <a:pPr>
              <a:lnSpc>
                <a:spcPct val="80000"/>
              </a:lnSpc>
            </a:pPr>
            <a:endParaRPr lang="zh-CN" altLang="en-US" sz="2000" dirty="0">
              <a:ea typeface="华文新魏" pitchFamily="2" charset="-122"/>
            </a:endParaRPr>
          </a:p>
          <a:p>
            <a:pPr>
              <a:lnSpc>
                <a:spcPct val="80000"/>
              </a:lnSpc>
            </a:pPr>
            <a:r>
              <a:rPr lang="zh-CN" altLang="en-US" sz="2000" dirty="0">
                <a:ea typeface="华文新魏" pitchFamily="2" charset="-122"/>
              </a:rPr>
              <a:t>科学发展观要求决策要科学，因决策的失误往往损失巨大，在必须转变决策理念和更新决策准则的同时，还需要科学决策的理论、方法和手段来提高科学决策的能力，做到</a:t>
            </a:r>
            <a:r>
              <a:rPr lang="zh-CN" altLang="en-US" sz="2000" dirty="0">
                <a:solidFill>
                  <a:schemeClr val="tx2"/>
                </a:solidFill>
                <a:ea typeface="华文新魏" pitchFamily="2" charset="-122"/>
              </a:rPr>
              <a:t>以科学决策实现科学发展</a:t>
            </a:r>
            <a:r>
              <a:rPr lang="zh-CN" altLang="en-US" sz="2000" dirty="0">
                <a:solidFill>
                  <a:srgbClr val="66FFFF"/>
                </a:solidFill>
                <a:ea typeface="华文新魏" pitchFamily="2" charset="-122"/>
              </a:rPr>
              <a:t>。</a:t>
            </a:r>
            <a:endParaRPr lang="zh-CN" altLang="en-US" sz="2000" dirty="0">
              <a:solidFill>
                <a:srgbClr val="66FFFF"/>
              </a:solidFill>
              <a:ea typeface="华文新魏" pitchFamily="2" charset="-122"/>
            </a:endParaRPr>
          </a:p>
          <a:p>
            <a:pPr>
              <a:lnSpc>
                <a:spcPct val="80000"/>
              </a:lnSpc>
              <a:buNone/>
            </a:pPr>
            <a:r>
              <a:rPr lang="zh-CN" altLang="en-US" sz="1600" b="1" dirty="0">
                <a:solidFill>
                  <a:srgbClr val="66FF66"/>
                </a:solidFill>
                <a:ea typeface="华文彩云" pitchFamily="2" charset="-122"/>
              </a:rPr>
              <a:t>     </a:t>
            </a:r>
            <a:endParaRPr lang="zh-CN" altLang="en-US" sz="1600" b="1" dirty="0">
              <a:solidFill>
                <a:srgbClr val="66FF66"/>
              </a:solidFill>
              <a:ea typeface="黑体" panose="02010609060101010101" pitchFamily="2" charset="-122"/>
            </a:endParaRPr>
          </a:p>
          <a:p>
            <a:pPr>
              <a:lnSpc>
                <a:spcPct val="80000"/>
              </a:lnSpc>
              <a:buNone/>
            </a:pPr>
            <a:endParaRPr lang="zh-CN" altLang="en-US" sz="28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0419">
                                            <p:txEl>
                                              <p:charRg st="2" end="53"/>
                                            </p:txEl>
                                          </p:spTgt>
                                        </p:tgtEl>
                                        <p:attrNameLst>
                                          <p:attrName>style.visibility</p:attrName>
                                        </p:attrNameLst>
                                      </p:cBhvr>
                                      <p:to>
                                        <p:strVal val="visible"/>
                                      </p:to>
                                    </p:set>
                                    <p:animEffect transition="in" filter="barn(outVertical)">
                                      <p:cBhvr>
                                        <p:cTn id="7" dur="500"/>
                                        <p:tgtEl>
                                          <p:spTgt spid="60419">
                                            <p:txEl>
                                              <p:charRg st="2" end="5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0419">
                                            <p:txEl>
                                              <p:charRg st="55" end="107"/>
                                            </p:txEl>
                                          </p:spTgt>
                                        </p:tgtEl>
                                        <p:attrNameLst>
                                          <p:attrName>style.visibility</p:attrName>
                                        </p:attrNameLst>
                                      </p:cBhvr>
                                      <p:to>
                                        <p:strVal val="visible"/>
                                      </p:to>
                                    </p:set>
                                    <p:animEffect transition="in" filter="barn(outVertical)">
                                      <p:cBhvr>
                                        <p:cTn id="12" dur="500"/>
                                        <p:tgtEl>
                                          <p:spTgt spid="60419">
                                            <p:txEl>
                                              <p:charRg st="55" end="10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0419">
                                            <p:txEl>
                                              <p:charRg st="108" end="201"/>
                                            </p:txEl>
                                          </p:spTgt>
                                        </p:tgtEl>
                                        <p:attrNameLst>
                                          <p:attrName>style.visibility</p:attrName>
                                        </p:attrNameLst>
                                      </p:cBhvr>
                                      <p:to>
                                        <p:strVal val="visible"/>
                                      </p:to>
                                    </p:set>
                                    <p:animEffect transition="in" filter="barn(outVertical)">
                                      <p:cBhvr>
                                        <p:cTn id="17" dur="500"/>
                                        <p:tgtEl>
                                          <p:spTgt spid="60419">
                                            <p:txEl>
                                              <p:charRg st="108" end="20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60419">
                                            <p:txEl>
                                              <p:charRg st="202" end="290"/>
                                            </p:txEl>
                                          </p:spTgt>
                                        </p:tgtEl>
                                        <p:attrNameLst>
                                          <p:attrName>style.visibility</p:attrName>
                                        </p:attrNameLst>
                                      </p:cBhvr>
                                      <p:to>
                                        <p:strVal val="visible"/>
                                      </p:to>
                                    </p:set>
                                    <p:animEffect transition="in" filter="barn(outVertical)">
                                      <p:cBhvr>
                                        <p:cTn id="22" dur="500"/>
                                        <p:tgtEl>
                                          <p:spTgt spid="60419">
                                            <p:txEl>
                                              <p:charRg st="202" end="29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60419">
                                            <p:txEl>
                                              <p:charRg st="290" end="296"/>
                                            </p:txEl>
                                          </p:spTgt>
                                        </p:tgtEl>
                                        <p:attrNameLst>
                                          <p:attrName>style.visibility</p:attrName>
                                        </p:attrNameLst>
                                      </p:cBhvr>
                                      <p:to>
                                        <p:strVal val="visible"/>
                                      </p:to>
                                    </p:set>
                                    <p:animEffect transition="in" filter="barn(outVertical)">
                                      <p:cBhvr>
                                        <p:cTn id="27" dur="500"/>
                                        <p:tgtEl>
                                          <p:spTgt spid="60419">
                                            <p:txEl>
                                              <p:charRg st="290" end="29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8034" name="标题 428033"/>
          <p:cNvSpPr>
            <a:spLocks noGrp="1"/>
          </p:cNvSpPr>
          <p:nvPr>
            <p:ph type="title"/>
          </p:nvPr>
        </p:nvSpPr>
        <p:spPr>
          <a:xfrm>
            <a:off x="685800" y="609600"/>
            <a:ext cx="7772400" cy="76200"/>
          </a:xfrm>
        </p:spPr>
        <p:txBody>
          <a:bodyPr lIns="92075" tIns="46038" rIns="92075" bIns="46038" anchor="ctr"/>
          <a:p>
            <a:endParaRPr lang="zh-CN" altLang="en-US" sz="4000" dirty="0"/>
          </a:p>
        </p:txBody>
      </p:sp>
      <p:sp>
        <p:nvSpPr>
          <p:cNvPr id="428035" name="文本占位符 428034"/>
          <p:cNvSpPr>
            <a:spLocks noGrp="1"/>
          </p:cNvSpPr>
          <p:nvPr>
            <p:ph type="body" idx="1"/>
          </p:nvPr>
        </p:nvSpPr>
        <p:spPr>
          <a:xfrm>
            <a:off x="685800" y="685800"/>
            <a:ext cx="7772400" cy="5410200"/>
          </a:xfrm>
        </p:spPr>
        <p:txBody>
          <a:bodyPr lIns="92075" tIns="46038" rIns="92075" bIns="46038"/>
          <a:p>
            <a:pPr>
              <a:lnSpc>
                <a:spcPct val="80000"/>
              </a:lnSpc>
            </a:pPr>
            <a:r>
              <a:rPr lang="en-US" altLang="zh-CN" sz="2400">
                <a:solidFill>
                  <a:srgbClr val="99FFCC"/>
                </a:solidFill>
                <a:latin typeface="宋体" panose="02010600030101010101" pitchFamily="2" charset="-122"/>
              </a:rPr>
              <a:t>(4) 2005.9</a:t>
            </a:r>
            <a:r>
              <a:rPr lang="zh-CN" altLang="en-US" sz="2400" dirty="0">
                <a:solidFill>
                  <a:srgbClr val="99FFCC"/>
                </a:solidFill>
                <a:latin typeface="宋体" panose="02010600030101010101" pitchFamily="2" charset="-122"/>
              </a:rPr>
              <a:t>在南京召开了全国沥青路面技术研讨会，针对高速公路沥青路面早期破损严重问题，公路司提出必须树立</a:t>
            </a:r>
            <a:r>
              <a:rPr lang="en-US" altLang="zh-CN" sz="2400">
                <a:solidFill>
                  <a:srgbClr val="99FFCC"/>
                </a:solidFill>
                <a:latin typeface="宋体" panose="02010600030101010101" pitchFamily="2" charset="-122"/>
              </a:rPr>
              <a:t>LCC</a:t>
            </a:r>
            <a:r>
              <a:rPr lang="zh-CN" altLang="en-US" sz="2400" dirty="0">
                <a:solidFill>
                  <a:srgbClr val="99FFCC"/>
                </a:solidFill>
                <a:latin typeface="宋体" panose="02010600030101010101" pitchFamily="2" charset="-122"/>
              </a:rPr>
              <a:t>新理念，应用</a:t>
            </a:r>
            <a:r>
              <a:rPr lang="en-US" altLang="zh-CN" sz="2400">
                <a:solidFill>
                  <a:srgbClr val="99FFCC"/>
                </a:solidFill>
                <a:latin typeface="宋体" panose="02010600030101010101" pitchFamily="2" charset="-122"/>
              </a:rPr>
              <a:t>LCC</a:t>
            </a:r>
            <a:r>
              <a:rPr lang="zh-CN" altLang="en-US" sz="2400" dirty="0">
                <a:solidFill>
                  <a:srgbClr val="99FFCC"/>
                </a:solidFill>
                <a:latin typeface="宋体" panose="02010600030101010101" pitchFamily="2" charset="-122"/>
              </a:rPr>
              <a:t>技术，统筹考虑前期建设成本和后期护养费用，降低</a:t>
            </a:r>
            <a:r>
              <a:rPr lang="en-US" altLang="zh-CN" sz="2400">
                <a:solidFill>
                  <a:srgbClr val="99FFCC"/>
                </a:solidFill>
                <a:latin typeface="宋体" panose="02010600030101010101" pitchFamily="2" charset="-122"/>
              </a:rPr>
              <a:t>LCC</a:t>
            </a:r>
            <a:r>
              <a:rPr lang="zh-CN" altLang="en-US" sz="2400" dirty="0">
                <a:solidFill>
                  <a:srgbClr val="99FFCC"/>
                </a:solidFill>
                <a:latin typeface="宋体" panose="02010600030101010101" pitchFamily="2" charset="-122"/>
              </a:rPr>
              <a:t>。相关单位在“沥青路面罩面厚度选择”“最佳护养方案的确定”和“多年冻土区沥青路面的分析”等一批研究中获得了很好的效果。</a:t>
            </a:r>
            <a:endParaRPr lang="zh-CN" altLang="en-US" sz="2400" dirty="0">
              <a:solidFill>
                <a:srgbClr val="99FFCC"/>
              </a:solidFill>
              <a:latin typeface="宋体" panose="02010600030101010101" pitchFamily="2" charset="-122"/>
            </a:endParaRPr>
          </a:p>
          <a:p>
            <a:pPr>
              <a:lnSpc>
                <a:spcPct val="80000"/>
              </a:lnSpc>
            </a:pPr>
            <a:endParaRPr lang="zh-CN" altLang="en-US" sz="2400" dirty="0">
              <a:solidFill>
                <a:srgbClr val="99FFCC"/>
              </a:solidFill>
              <a:latin typeface="宋体" panose="02010600030101010101" pitchFamily="2" charset="-122"/>
            </a:endParaRPr>
          </a:p>
          <a:p>
            <a:pPr>
              <a:lnSpc>
                <a:spcPct val="80000"/>
              </a:lnSpc>
            </a:pPr>
            <a:r>
              <a:rPr lang="en-US" altLang="zh-CN" sz="2400">
                <a:solidFill>
                  <a:srgbClr val="99FFCC"/>
                </a:solidFill>
                <a:latin typeface="宋体" panose="02010600030101010101" pitchFamily="2" charset="-122"/>
              </a:rPr>
              <a:t>(5) </a:t>
            </a:r>
            <a:r>
              <a:rPr lang="zh-CN" altLang="en-US" sz="2400" dirty="0">
                <a:solidFill>
                  <a:srgbClr val="99FFCC"/>
                </a:solidFill>
                <a:latin typeface="宋体" panose="02010600030101010101" pitchFamily="2" charset="-122"/>
              </a:rPr>
              <a:t>近期地铁有关工程设计单位应用</a:t>
            </a:r>
            <a:r>
              <a:rPr lang="en-US" altLang="zh-CN" sz="2400">
                <a:solidFill>
                  <a:srgbClr val="99FFCC"/>
                </a:solidFill>
                <a:latin typeface="宋体" panose="02010600030101010101" pitchFamily="2" charset="-122"/>
              </a:rPr>
              <a:t>LCC</a:t>
            </a:r>
            <a:r>
              <a:rPr lang="zh-CN" altLang="en-US" sz="2400" dirty="0">
                <a:solidFill>
                  <a:srgbClr val="99FFCC"/>
                </a:solidFill>
                <a:latin typeface="宋体" panose="02010600030101010101" pitchFamily="2" charset="-122"/>
              </a:rPr>
              <a:t>技术分别对地铁车辆材料、供电设备、信号系统、售票服务系统设备、通风空调系统、自动电梯扶梯设备等进行</a:t>
            </a:r>
            <a:r>
              <a:rPr lang="en-US" altLang="zh-CN" sz="2400">
                <a:solidFill>
                  <a:srgbClr val="99FFCC"/>
                </a:solidFill>
                <a:latin typeface="宋体" panose="02010600030101010101" pitchFamily="2" charset="-122"/>
              </a:rPr>
              <a:t>LCC</a:t>
            </a:r>
            <a:r>
              <a:rPr lang="zh-CN" altLang="en-US" sz="2400" dirty="0">
                <a:solidFill>
                  <a:srgbClr val="99FFCC"/>
                </a:solidFill>
                <a:latin typeface="宋体" panose="02010600030101010101" pitchFamily="2" charset="-122"/>
              </a:rPr>
              <a:t>分析，所得结果为设备选型决策提供了依据。</a:t>
            </a:r>
            <a:endParaRPr lang="zh-CN" altLang="en-US" sz="2400" dirty="0">
              <a:solidFill>
                <a:srgbClr val="99FFCC"/>
              </a:solidFill>
              <a:latin typeface="宋体" panose="02010600030101010101" pitchFamily="2" charset="-122"/>
            </a:endParaRPr>
          </a:p>
          <a:p>
            <a:pPr>
              <a:lnSpc>
                <a:spcPct val="80000"/>
              </a:lnSpc>
            </a:pPr>
            <a:endParaRPr lang="zh-CN" altLang="en-US" sz="2400" dirty="0">
              <a:solidFill>
                <a:srgbClr val="99FFCC"/>
              </a:solidFill>
              <a:latin typeface="宋体" panose="02010600030101010101" pitchFamily="2" charset="-122"/>
            </a:endParaRPr>
          </a:p>
          <a:p>
            <a:pPr>
              <a:lnSpc>
                <a:spcPct val="80000"/>
              </a:lnSpc>
            </a:pPr>
            <a:r>
              <a:rPr lang="zh-CN" altLang="en-US" sz="2400" dirty="0">
                <a:solidFill>
                  <a:srgbClr val="99FFCC"/>
                </a:solidFill>
                <a:latin typeface="宋体" panose="02010600030101010101" pitchFamily="2" charset="-122"/>
              </a:rPr>
              <a:t>此外，据文献报道航天系统也在积极应用</a:t>
            </a:r>
            <a:r>
              <a:rPr lang="en-US" altLang="zh-CN" sz="2400">
                <a:solidFill>
                  <a:srgbClr val="99FFCC"/>
                </a:solidFill>
                <a:latin typeface="宋体" panose="02010600030101010101" pitchFamily="2" charset="-122"/>
              </a:rPr>
              <a:t>LCC</a:t>
            </a:r>
            <a:r>
              <a:rPr lang="zh-CN" altLang="en-US" sz="2400" dirty="0">
                <a:solidFill>
                  <a:srgbClr val="99FFCC"/>
                </a:solidFill>
                <a:latin typeface="宋体" panose="02010600030101010101" pitchFamily="2" charset="-122"/>
              </a:rPr>
              <a:t>技术，并取得显著的效果。的轨道结构方案，采用了</a:t>
            </a:r>
            <a:r>
              <a:rPr lang="en-US" altLang="zh-CN" sz="2400">
                <a:solidFill>
                  <a:srgbClr val="99FFCC"/>
                </a:solidFill>
                <a:latin typeface="宋体" panose="02010600030101010101" pitchFamily="2" charset="-122"/>
              </a:rPr>
              <a:t>LCC</a:t>
            </a:r>
            <a:r>
              <a:rPr lang="zh-CN" altLang="en-US" sz="2400" dirty="0">
                <a:solidFill>
                  <a:srgbClr val="99FFCC"/>
                </a:solidFill>
                <a:latin typeface="宋体" panose="02010600030101010101" pitchFamily="2" charset="-122"/>
              </a:rPr>
              <a:t>技术优选出无碴轨道的方案，为高速铁路建设轨道选型决策提供了有力的支持。</a:t>
            </a:r>
            <a:r>
              <a:rPr lang="zh-CN" altLang="en-US" sz="2000" dirty="0">
                <a:solidFill>
                  <a:srgbClr val="99FFCC"/>
                </a:solidFill>
                <a:latin typeface="宋体" panose="02010600030101010101" pitchFamily="2" charset="-122"/>
              </a:rPr>
              <a:t> </a:t>
            </a:r>
            <a:endParaRPr lang="zh-CN" altLang="en-US" sz="2000" dirty="0">
              <a:solidFill>
                <a:srgbClr val="99FFCC"/>
              </a:solidFill>
              <a:latin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9058" name="标题 429057"/>
          <p:cNvSpPr>
            <a:spLocks noGrp="1"/>
          </p:cNvSpPr>
          <p:nvPr>
            <p:ph type="title"/>
          </p:nvPr>
        </p:nvSpPr>
        <p:spPr/>
        <p:txBody>
          <a:bodyPr lIns="92075" tIns="46038" rIns="92075" bIns="46038" anchor="ctr"/>
          <a:p>
            <a:r>
              <a:rPr lang="zh-CN" altLang="en-US" dirty="0"/>
              <a:t>能源工程</a:t>
            </a:r>
            <a:endParaRPr lang="zh-CN" altLang="en-US" dirty="0"/>
          </a:p>
        </p:txBody>
      </p:sp>
      <p:sp>
        <p:nvSpPr>
          <p:cNvPr id="429059" name="文本占位符 429058"/>
          <p:cNvSpPr>
            <a:spLocks noGrp="1"/>
          </p:cNvSpPr>
          <p:nvPr>
            <p:ph type="body" idx="1"/>
          </p:nvPr>
        </p:nvSpPr>
        <p:spPr>
          <a:xfrm>
            <a:off x="685800" y="1752600"/>
            <a:ext cx="7772400" cy="4343400"/>
          </a:xfrm>
        </p:spPr>
        <p:txBody>
          <a:bodyPr lIns="92075" tIns="46038" rIns="92075" bIns="46038"/>
          <a:p>
            <a:r>
              <a:rPr lang="zh-CN" altLang="en-US" sz="2400" dirty="0"/>
              <a:t>电力系统应用</a:t>
            </a:r>
            <a:r>
              <a:rPr lang="en-US" altLang="zh-CN" sz="2400"/>
              <a:t>LCC</a:t>
            </a:r>
            <a:r>
              <a:rPr lang="zh-CN" altLang="en-US" sz="2400" dirty="0"/>
              <a:t>技术近几年来进展较快。</a:t>
            </a:r>
            <a:endParaRPr lang="zh-CN" altLang="en-US" sz="2400" dirty="0"/>
          </a:p>
          <a:p>
            <a:r>
              <a:rPr lang="zh-CN" altLang="en-US" sz="2400" dirty="0"/>
              <a:t>某电力公司在电力行业率先开展寿命周期成本管理项目的研究和应用，将</a:t>
            </a:r>
            <a:r>
              <a:rPr lang="en-US" altLang="zh-CN" sz="2400"/>
              <a:t>LCC</a:t>
            </a:r>
            <a:r>
              <a:rPr lang="zh-CN" altLang="en-US" sz="2400" dirty="0"/>
              <a:t>作为招投标的重要指标，试点项目成功后，在多个项目上推广应用。</a:t>
            </a:r>
            <a:endParaRPr lang="zh-CN" altLang="en-US" sz="2400" dirty="0"/>
          </a:p>
          <a:p>
            <a:r>
              <a:rPr lang="zh-CN" altLang="en-US" sz="2400" dirty="0"/>
              <a:t>国家电网公司所辖的部分电力公司，正在大力推广和应用</a:t>
            </a:r>
            <a:r>
              <a:rPr lang="en-US" altLang="zh-CN" sz="2400"/>
              <a:t>LCC</a:t>
            </a:r>
            <a:r>
              <a:rPr lang="zh-CN" altLang="en-US" sz="2400" dirty="0"/>
              <a:t>技术。</a:t>
            </a:r>
            <a:endParaRPr lang="zh-CN" altLang="en-US" sz="2400" dirty="0"/>
          </a:p>
          <a:p>
            <a:endParaRPr lang="zh-CN" altLang="en-US" sz="2400" dirty="0"/>
          </a:p>
          <a:p>
            <a:endParaRPr lang="zh-CN" altLang="en-US" sz="2400" dirty="0"/>
          </a:p>
          <a:p>
            <a:r>
              <a:rPr lang="zh-CN" altLang="en-US" sz="2400" dirty="0"/>
              <a:t>据资料报道，关于核电站的</a:t>
            </a:r>
            <a:r>
              <a:rPr lang="en-US" altLang="zh-CN" sz="2400"/>
              <a:t>LCC</a:t>
            </a:r>
            <a:r>
              <a:rPr lang="zh-CN" altLang="en-US" sz="2400" dirty="0"/>
              <a:t>工作也在研究 </a:t>
            </a:r>
            <a:endParaRPr lang="zh-CN" alt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9234" name="标题 479233"/>
          <p:cNvSpPr>
            <a:spLocks noGrp="1"/>
          </p:cNvSpPr>
          <p:nvPr>
            <p:ph type="title"/>
          </p:nvPr>
        </p:nvSpPr>
        <p:spPr>
          <a:xfrm>
            <a:off x="685800" y="609600"/>
            <a:ext cx="7772400" cy="685800"/>
          </a:xfrm>
        </p:spPr>
        <p:txBody>
          <a:bodyPr lIns="92075" tIns="46038" rIns="92075" bIns="46038" anchor="ctr"/>
          <a:p>
            <a:endParaRPr lang="zh-CN" altLang="en-US" sz="4000" dirty="0"/>
          </a:p>
        </p:txBody>
      </p:sp>
      <p:pic>
        <p:nvPicPr>
          <p:cNvPr id="479236" name="文本占位符 479235"/>
          <p:cNvPicPr>
            <a:picLocks noChangeAspect="1"/>
          </p:cNvPicPr>
          <p:nvPr>
            <p:ph type="body" idx="1"/>
          </p:nvPr>
        </p:nvPicPr>
        <p:blipFill>
          <a:blip r:embed="rId1"/>
          <a:stretch>
            <a:fillRect/>
          </a:stretch>
        </p:blipFill>
        <p:spPr>
          <a:xfrm>
            <a:off x="533400" y="609600"/>
            <a:ext cx="8382000" cy="590073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0258" name="标题 480257"/>
          <p:cNvSpPr>
            <a:spLocks noGrp="1"/>
          </p:cNvSpPr>
          <p:nvPr>
            <p:ph type="title"/>
          </p:nvPr>
        </p:nvSpPr>
        <p:spPr>
          <a:xfrm>
            <a:off x="685800" y="381000"/>
            <a:ext cx="7772400" cy="152400"/>
          </a:xfrm>
        </p:spPr>
        <p:txBody>
          <a:bodyPr lIns="92075" tIns="46038" rIns="92075" bIns="46038" anchor="ctr"/>
          <a:p>
            <a:endParaRPr lang="zh-CN" altLang="en-US" sz="4000" dirty="0"/>
          </a:p>
        </p:txBody>
      </p:sp>
      <p:pic>
        <p:nvPicPr>
          <p:cNvPr id="480260" name="文本占位符 480259"/>
          <p:cNvPicPr>
            <a:picLocks noChangeAspect="1"/>
          </p:cNvPicPr>
          <p:nvPr>
            <p:ph type="body" idx="1"/>
          </p:nvPr>
        </p:nvPicPr>
        <p:blipFill>
          <a:blip r:embed="rId1"/>
          <a:stretch>
            <a:fillRect/>
          </a:stretch>
        </p:blipFill>
        <p:spPr>
          <a:xfrm>
            <a:off x="304800" y="685800"/>
            <a:ext cx="8534400" cy="5715000"/>
          </a:xfrm>
        </p:spPr>
      </p:pic>
      <p:sp>
        <p:nvSpPr>
          <p:cNvPr id="480261" name="矩形 480260"/>
          <p:cNvSpPr/>
          <p:nvPr/>
        </p:nvSpPr>
        <p:spPr>
          <a:xfrm>
            <a:off x="609600" y="838200"/>
            <a:ext cx="18288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lvl="0" algn="ctr"/>
            <a:r>
              <a:rPr lang="zh-CN" altLang="en-US" sz="2800" dirty="0">
                <a:solidFill>
                  <a:schemeClr val="bg2"/>
                </a:solidFill>
                <a:latin typeface="Times New Roman" panose="02020603050405020304" pitchFamily="18" charset="0"/>
                <a:ea typeface="宋体" panose="02010600030101010101" pitchFamily="2" charset="-122"/>
              </a:rPr>
              <a:t>检修策略</a:t>
            </a:r>
            <a:endParaRPr lang="zh-CN" altLang="en-US" sz="2800" dirty="0">
              <a:solidFill>
                <a:schemeClr val="bg2"/>
              </a:solidFill>
              <a:latin typeface="Times New Roman" panose="02020603050405020304" pitchFamily="18"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7666" name="标题 497665"/>
          <p:cNvSpPr>
            <a:spLocks noGrp="1"/>
          </p:cNvSpPr>
          <p:nvPr>
            <p:ph type="title"/>
          </p:nvPr>
        </p:nvSpPr>
        <p:spPr>
          <a:xfrm>
            <a:off x="685800" y="609600"/>
            <a:ext cx="7772400" cy="228600"/>
          </a:xfrm>
        </p:spPr>
        <p:txBody>
          <a:bodyPr lIns="92075" tIns="46038" rIns="92075" bIns="46038" anchor="ctr"/>
          <a:p>
            <a:endParaRPr lang="zh-CN" altLang="en-US" sz="3600" dirty="0"/>
          </a:p>
        </p:txBody>
      </p:sp>
      <p:pic>
        <p:nvPicPr>
          <p:cNvPr id="497668" name="文本占位符 497667" descr="14"/>
          <p:cNvPicPr>
            <a:picLocks noChangeAspect="1"/>
          </p:cNvPicPr>
          <p:nvPr>
            <p:ph type="body" idx="1"/>
          </p:nvPr>
        </p:nvPicPr>
        <p:blipFill>
          <a:blip r:embed="rId1"/>
          <a:stretch>
            <a:fillRect/>
          </a:stretch>
        </p:blipFill>
        <p:spPr>
          <a:xfrm>
            <a:off x="457200" y="914400"/>
            <a:ext cx="8229600" cy="55626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6642" name="标题 496641"/>
          <p:cNvSpPr>
            <a:spLocks noGrp="1"/>
          </p:cNvSpPr>
          <p:nvPr>
            <p:ph type="title"/>
          </p:nvPr>
        </p:nvSpPr>
        <p:spPr/>
        <p:txBody>
          <a:bodyPr lIns="92075" tIns="46038" rIns="92075" bIns="46038" anchor="ctr"/>
          <a:p>
            <a:r>
              <a:rPr lang="zh-CN" altLang="en-US" sz="4000" dirty="0"/>
              <a:t>石油化工系统 </a:t>
            </a:r>
            <a:endParaRPr lang="zh-CN" altLang="en-US" sz="4000" dirty="0"/>
          </a:p>
        </p:txBody>
      </p:sp>
      <p:sp>
        <p:nvSpPr>
          <p:cNvPr id="496643" name="文本占位符 496642"/>
          <p:cNvSpPr>
            <a:spLocks noGrp="1"/>
          </p:cNvSpPr>
          <p:nvPr>
            <p:ph type="body" idx="1"/>
          </p:nvPr>
        </p:nvSpPr>
        <p:spPr/>
        <p:txBody>
          <a:bodyPr lIns="92075" tIns="46038" rIns="92075" bIns="46038"/>
          <a:p>
            <a:r>
              <a:rPr lang="zh-CN" altLang="en-US" sz="2800" dirty="0"/>
              <a:t> </a:t>
            </a:r>
            <a:r>
              <a:rPr lang="en-US" altLang="zh-CN" sz="2400"/>
              <a:t>(1) </a:t>
            </a:r>
            <a:r>
              <a:rPr lang="zh-CN" altLang="en-US" sz="2400" dirty="0"/>
              <a:t>上个世纪</a:t>
            </a:r>
            <a:r>
              <a:rPr lang="en-US" altLang="zh-CN" sz="2400"/>
              <a:t>90</a:t>
            </a:r>
            <a:r>
              <a:rPr lang="zh-CN" altLang="en-US" sz="2400" dirty="0"/>
              <a:t>年代，某石油管理局和某大学对油田专用设备的更新决策进行研究，用</a:t>
            </a:r>
            <a:r>
              <a:rPr lang="en-US" altLang="zh-CN" sz="2400"/>
              <a:t>LCC</a:t>
            </a:r>
            <a:r>
              <a:rPr lang="zh-CN" altLang="en-US" sz="2400" dirty="0"/>
              <a:t>方法对压裂设备的经济寿命进行计算。按计算的经济寿命更新，全油田</a:t>
            </a:r>
            <a:r>
              <a:rPr lang="en-US" altLang="zh-CN" sz="2400"/>
              <a:t>64</a:t>
            </a:r>
            <a:r>
              <a:rPr lang="zh-CN" altLang="en-US" sz="2400" dirty="0"/>
              <a:t>台压裂设备共节约</a:t>
            </a:r>
            <a:r>
              <a:rPr lang="en-US" altLang="zh-CN" sz="2400"/>
              <a:t>349</a:t>
            </a:r>
            <a:r>
              <a:rPr lang="zh-CN" altLang="en-US" sz="2400" dirty="0"/>
              <a:t>万元。现今该管理局正在为深入应用</a:t>
            </a:r>
            <a:r>
              <a:rPr lang="en-US" altLang="zh-CN" sz="2400"/>
              <a:t>LCC</a:t>
            </a:r>
            <a:r>
              <a:rPr lang="zh-CN" altLang="en-US" sz="2400" dirty="0"/>
              <a:t>技术，开展全面的数据的积累工作。</a:t>
            </a:r>
            <a:endParaRPr lang="zh-CN" altLang="en-US" sz="2400" dirty="0"/>
          </a:p>
          <a:p>
            <a:endParaRPr lang="en-US" altLang="zh-CN" sz="2400"/>
          </a:p>
          <a:p>
            <a:r>
              <a:rPr lang="en-US" altLang="zh-CN" sz="2400"/>
              <a:t>(2) 2007</a:t>
            </a:r>
            <a:r>
              <a:rPr lang="zh-CN" altLang="en-US" sz="2400" dirty="0"/>
              <a:t>年胜利油田石油管理局与</a:t>
            </a:r>
            <a:r>
              <a:rPr lang="en-US" altLang="zh-CN" sz="2400"/>
              <a:t>LCC</a:t>
            </a:r>
            <a:r>
              <a:rPr lang="zh-CN" altLang="en-US" sz="2400" dirty="0"/>
              <a:t>委员会合作，针对新建</a:t>
            </a:r>
            <a:r>
              <a:rPr lang="en-US" altLang="zh-CN" sz="2400"/>
              <a:t>8000HP </a:t>
            </a:r>
            <a:r>
              <a:rPr lang="zh-CN" altLang="en-US" sz="2400" dirty="0"/>
              <a:t>多功能工作船的建造，开展了“</a:t>
            </a:r>
            <a:r>
              <a:rPr lang="en-US" altLang="zh-CN" sz="2400"/>
              <a:t>LCC</a:t>
            </a:r>
            <a:r>
              <a:rPr lang="zh-CN" altLang="en-US" sz="2400" dirty="0"/>
              <a:t>技术在海洋重大装备建设中的应用” 项目的研究，现正在进行中。</a:t>
            </a:r>
            <a:endParaRPr lang="zh-CN" alt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1106" name="标题 431105"/>
          <p:cNvSpPr>
            <a:spLocks noGrp="1"/>
          </p:cNvSpPr>
          <p:nvPr>
            <p:ph type="title"/>
          </p:nvPr>
        </p:nvSpPr>
        <p:spPr>
          <a:xfrm>
            <a:off x="533400" y="533400"/>
            <a:ext cx="7772400" cy="762000"/>
          </a:xfrm>
        </p:spPr>
        <p:txBody>
          <a:bodyPr lIns="92075" tIns="46038" rIns="92075" bIns="46038" anchor="ctr"/>
          <a:p>
            <a:r>
              <a:rPr lang="zh-CN" altLang="en-US" sz="2800" dirty="0"/>
              <a:t>钢铁冶金系统</a:t>
            </a:r>
            <a:br>
              <a:rPr lang="zh-CN" altLang="en-US" sz="2800" dirty="0"/>
            </a:br>
            <a:endParaRPr lang="zh-CN" altLang="en-US" sz="2800" dirty="0"/>
          </a:p>
        </p:txBody>
      </p:sp>
      <p:sp>
        <p:nvSpPr>
          <p:cNvPr id="431107" name="文本占位符 431106"/>
          <p:cNvSpPr>
            <a:spLocks noGrp="1"/>
          </p:cNvSpPr>
          <p:nvPr>
            <p:ph type="body" idx="1"/>
          </p:nvPr>
        </p:nvSpPr>
        <p:spPr>
          <a:xfrm>
            <a:off x="533400" y="990600"/>
            <a:ext cx="7772400" cy="5410200"/>
          </a:xfrm>
        </p:spPr>
        <p:txBody>
          <a:bodyPr lIns="92075" tIns="46038" rIns="92075" bIns="46038"/>
          <a:p>
            <a:r>
              <a:rPr lang="en-US" altLang="zh-CN" sz="1600">
                <a:solidFill>
                  <a:srgbClr val="99FFCC"/>
                </a:solidFill>
                <a:latin typeface="宋体" panose="02010600030101010101" pitchFamily="2" charset="-122"/>
              </a:rPr>
              <a:t>(1) </a:t>
            </a:r>
            <a:r>
              <a:rPr lang="zh-CN" altLang="en-US" sz="1600" dirty="0">
                <a:solidFill>
                  <a:srgbClr val="99FFCC"/>
                </a:solidFill>
                <a:latin typeface="宋体" panose="02010600030101010101" pitchFamily="2" charset="-122"/>
              </a:rPr>
              <a:t>某钢铁公司硅钢片厂在二期扩建工程中，应用</a:t>
            </a:r>
            <a:r>
              <a:rPr lang="en-US" altLang="zh-CN" sz="1600">
                <a:solidFill>
                  <a:srgbClr val="99FFCC"/>
                </a:solidFill>
                <a:latin typeface="宋体" panose="02010600030101010101" pitchFamily="2" charset="-122"/>
              </a:rPr>
              <a:t>LCC</a:t>
            </a:r>
            <a:r>
              <a:rPr lang="zh-CN" altLang="en-US" sz="1600" dirty="0">
                <a:solidFill>
                  <a:srgbClr val="99FFCC"/>
                </a:solidFill>
                <a:latin typeface="宋体" panose="02010600030101010101" pitchFamily="2" charset="-122"/>
              </a:rPr>
              <a:t>技术选择扩建工程的设备水平、确定设备的安全裕度和设备购置的国内国外分交，有效地控制了概算，扩建工程国内设备投资比概算降低</a:t>
            </a:r>
            <a:r>
              <a:rPr lang="en-US" altLang="zh-CN" sz="1600">
                <a:solidFill>
                  <a:srgbClr val="99FFCC"/>
                </a:solidFill>
                <a:latin typeface="宋体" panose="02010600030101010101" pitchFamily="2" charset="-122"/>
              </a:rPr>
              <a:t>7%</a:t>
            </a:r>
            <a:r>
              <a:rPr lang="zh-CN" altLang="en-US" sz="1600" dirty="0">
                <a:solidFill>
                  <a:srgbClr val="99FFCC"/>
                </a:solidFill>
                <a:latin typeface="宋体" panose="02010600030101010101" pitchFamily="2" charset="-122"/>
              </a:rPr>
              <a:t>。</a:t>
            </a:r>
            <a:endParaRPr lang="zh-CN" altLang="en-US" sz="1600" dirty="0">
              <a:solidFill>
                <a:srgbClr val="99FFCC"/>
              </a:solidFill>
              <a:latin typeface="宋体" panose="02010600030101010101" pitchFamily="2" charset="-122"/>
            </a:endParaRPr>
          </a:p>
          <a:p>
            <a:endParaRPr lang="zh-CN" altLang="en-US" sz="1600" dirty="0">
              <a:solidFill>
                <a:srgbClr val="99FFCC"/>
              </a:solidFill>
              <a:latin typeface="宋体" panose="02010600030101010101" pitchFamily="2" charset="-122"/>
            </a:endParaRPr>
          </a:p>
        </p:txBody>
      </p:sp>
      <p:pic>
        <p:nvPicPr>
          <p:cNvPr id="431108" name="图片 431107" descr="img4"/>
          <p:cNvPicPr>
            <a:picLocks noChangeAspect="1"/>
          </p:cNvPicPr>
          <p:nvPr/>
        </p:nvPicPr>
        <p:blipFill>
          <a:blip r:embed="rId1"/>
          <a:stretch>
            <a:fillRect/>
          </a:stretch>
        </p:blipFill>
        <p:spPr>
          <a:xfrm>
            <a:off x="457200" y="1828800"/>
            <a:ext cx="8229600" cy="472440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9955" name="文本占位符 509954"/>
          <p:cNvSpPr>
            <a:spLocks noGrp="1"/>
          </p:cNvSpPr>
          <p:nvPr>
            <p:ph type="body" idx="1"/>
          </p:nvPr>
        </p:nvSpPr>
        <p:spPr>
          <a:xfrm>
            <a:off x="685800" y="1752600"/>
            <a:ext cx="7772400" cy="4343400"/>
          </a:xfrm>
        </p:spPr>
        <p:txBody>
          <a:bodyPr lIns="92075" tIns="46038" rIns="92075" bIns="46038"/>
          <a:p>
            <a:r>
              <a:rPr lang="en-US" altLang="zh-CN" sz="2800">
                <a:latin typeface="宋体" panose="02010600030101010101" pitchFamily="2" charset="-122"/>
              </a:rPr>
              <a:t>(2) </a:t>
            </a:r>
            <a:r>
              <a:rPr lang="zh-CN" altLang="en-US" sz="2800" dirty="0">
                <a:latin typeface="宋体" panose="02010600030101010101" pitchFamily="2" charset="-122"/>
              </a:rPr>
              <a:t>某焦化公司运用</a:t>
            </a:r>
            <a:r>
              <a:rPr lang="en-US" altLang="zh-CN" sz="2800">
                <a:latin typeface="宋体" panose="02010600030101010101" pitchFamily="2" charset="-122"/>
              </a:rPr>
              <a:t>LCC</a:t>
            </a:r>
            <a:r>
              <a:rPr lang="zh-CN" altLang="en-US" sz="2800" dirty="0">
                <a:latin typeface="宋体" panose="02010600030101010101" pitchFamily="2" charset="-122"/>
              </a:rPr>
              <a:t>方法于</a:t>
            </a:r>
            <a:r>
              <a:rPr lang="en-US" altLang="zh-CN" sz="2800">
                <a:latin typeface="宋体" panose="02010600030101010101" pitchFamily="2" charset="-122"/>
              </a:rPr>
              <a:t>3#</a:t>
            </a:r>
            <a:r>
              <a:rPr lang="zh-CN" altLang="en-US" sz="2800" dirty="0">
                <a:latin typeface="宋体" panose="02010600030101010101" pitchFamily="2" charset="-122"/>
              </a:rPr>
              <a:t>焦炉的更新改造取明显经济效益后，又对</a:t>
            </a:r>
            <a:r>
              <a:rPr lang="en-US" altLang="zh-CN" sz="2800">
                <a:latin typeface="宋体" panose="02010600030101010101" pitchFamily="2" charset="-122"/>
              </a:rPr>
              <a:t>9</a:t>
            </a:r>
            <a:r>
              <a:rPr lang="zh-CN" altLang="en-US" sz="2800" dirty="0">
                <a:latin typeface="宋体" panose="02010600030101010101" pitchFamily="2" charset="-122"/>
              </a:rPr>
              <a:t>＃、</a:t>
            </a:r>
            <a:r>
              <a:rPr lang="en-US" altLang="zh-CN" sz="2800">
                <a:latin typeface="宋体" panose="02010600030101010101" pitchFamily="2" charset="-122"/>
              </a:rPr>
              <a:t>10</a:t>
            </a:r>
            <a:r>
              <a:rPr lang="zh-CN" altLang="en-US" sz="2800" dirty="0">
                <a:latin typeface="宋体" panose="02010600030101010101" pitchFamily="2" charset="-122"/>
              </a:rPr>
              <a:t>＃焦炉建设方案进行</a:t>
            </a:r>
            <a:r>
              <a:rPr lang="en-US" altLang="zh-CN" sz="2800">
                <a:latin typeface="宋体" panose="02010600030101010101" pitchFamily="2" charset="-122"/>
              </a:rPr>
              <a:t>LCC</a:t>
            </a:r>
            <a:r>
              <a:rPr lang="zh-CN" altLang="en-US" sz="2800" dirty="0">
                <a:latin typeface="宋体" panose="02010600030101010101" pitchFamily="2" charset="-122"/>
              </a:rPr>
              <a:t>评价，为科学决策提供支持</a:t>
            </a:r>
            <a:endParaRPr lang="zh-CN" altLang="en-US" sz="2800" dirty="0">
              <a:latin typeface="宋体" panose="02010600030101010101" pitchFamily="2" charset="-122"/>
            </a:endParaRPr>
          </a:p>
          <a:p>
            <a:r>
              <a:rPr lang="zh-CN" altLang="en-US" sz="2800" dirty="0">
                <a:latin typeface="宋体" panose="02010600030101010101" pitchFamily="2" charset="-122"/>
              </a:rPr>
              <a:t>（</a:t>
            </a:r>
            <a:r>
              <a:rPr lang="en-US" altLang="zh-CN" sz="2800">
                <a:latin typeface="宋体" panose="02010600030101010101" pitchFamily="2" charset="-122"/>
              </a:rPr>
              <a:t>3</a:t>
            </a:r>
            <a:r>
              <a:rPr lang="zh-CN" altLang="en-US" sz="2800" dirty="0">
                <a:latin typeface="宋体" panose="02010600030101010101" pitchFamily="2" charset="-122"/>
              </a:rPr>
              <a:t>）</a:t>
            </a:r>
            <a:r>
              <a:rPr lang="en-US" altLang="zh-CN" sz="2800">
                <a:latin typeface="宋体" panose="02010600030101010101" pitchFamily="2" charset="-122"/>
              </a:rPr>
              <a:t>LCC</a:t>
            </a:r>
            <a:r>
              <a:rPr lang="zh-CN" altLang="en-US" sz="2800" dirty="0">
                <a:latin typeface="宋体" panose="02010600030101010101" pitchFamily="2" charset="-122"/>
              </a:rPr>
              <a:t>管理：数据积累、设备管理等武钢、宝钢、鞍钢、邯钢等都开展</a:t>
            </a:r>
            <a:r>
              <a:rPr lang="en-US" altLang="zh-CN" sz="2800">
                <a:latin typeface="宋体" panose="02010600030101010101" pitchFamily="2" charset="-122"/>
              </a:rPr>
              <a:t>LCC</a:t>
            </a:r>
            <a:r>
              <a:rPr lang="zh-CN" altLang="en-US" sz="2800" dirty="0">
                <a:latin typeface="宋体" panose="02010600030101010101" pitchFamily="2" charset="-122"/>
              </a:rPr>
              <a:t>工作。</a:t>
            </a:r>
            <a:endParaRPr lang="en-US" altLang="zh-C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2306" name="标题 482305"/>
          <p:cNvSpPr>
            <a:spLocks noGrp="1"/>
          </p:cNvSpPr>
          <p:nvPr>
            <p:ph type="title"/>
          </p:nvPr>
        </p:nvSpPr>
        <p:spPr/>
        <p:txBody>
          <a:bodyPr lIns="92075" tIns="46038" rIns="92075" bIns="46038" anchor="ctr"/>
          <a:p>
            <a:r>
              <a:rPr lang="zh-CN" altLang="en-US" dirty="0"/>
              <a:t>建筑行业</a:t>
            </a:r>
            <a:endParaRPr lang="zh-CN" altLang="en-US" dirty="0"/>
          </a:p>
        </p:txBody>
      </p:sp>
      <p:sp>
        <p:nvSpPr>
          <p:cNvPr id="482307" name="文本占位符 482306"/>
          <p:cNvSpPr>
            <a:spLocks noGrp="1"/>
          </p:cNvSpPr>
          <p:nvPr>
            <p:ph type="body" idx="1"/>
          </p:nvPr>
        </p:nvSpPr>
        <p:spPr>
          <a:xfrm>
            <a:off x="533400" y="1600200"/>
            <a:ext cx="7848600" cy="4114800"/>
          </a:xfrm>
        </p:spPr>
        <p:txBody>
          <a:bodyPr lIns="92075" tIns="46038" rIns="92075" bIns="46038"/>
          <a:p>
            <a:pPr>
              <a:lnSpc>
                <a:spcPct val="90000"/>
              </a:lnSpc>
            </a:pPr>
            <a:r>
              <a:rPr lang="zh-CN" altLang="en-US" sz="2400" dirty="0">
                <a:latin typeface="宋体" panose="02010600030101010101" pitchFamily="2" charset="-122"/>
              </a:rPr>
              <a:t>（</a:t>
            </a:r>
            <a:r>
              <a:rPr lang="en-US" altLang="zh-CN" sz="2400">
                <a:latin typeface="宋体" panose="02010600030101010101" pitchFamily="2" charset="-122"/>
              </a:rPr>
              <a:t>1</a:t>
            </a:r>
            <a:r>
              <a:rPr lang="zh-CN" altLang="en-US" sz="2400" dirty="0">
                <a:latin typeface="宋体" panose="02010600030101010101" pitchFamily="2" charset="-122"/>
              </a:rPr>
              <a:t>）国家建设部大力发展绿色建筑</a:t>
            </a:r>
            <a:endParaRPr lang="zh-CN" altLang="en-US" sz="2400" dirty="0">
              <a:latin typeface="宋体" panose="02010600030101010101" pitchFamily="2" charset="-122"/>
            </a:endParaRPr>
          </a:p>
          <a:p>
            <a:pPr>
              <a:lnSpc>
                <a:spcPct val="90000"/>
              </a:lnSpc>
            </a:pPr>
            <a:endParaRPr lang="zh-CN" altLang="en-US" sz="2400" dirty="0">
              <a:latin typeface="宋体" panose="02010600030101010101" pitchFamily="2" charset="-122"/>
            </a:endParaRPr>
          </a:p>
          <a:p>
            <a:pPr>
              <a:lnSpc>
                <a:spcPct val="90000"/>
              </a:lnSpc>
            </a:pPr>
            <a:r>
              <a:rPr lang="zh-CN" altLang="en-US" sz="2400" dirty="0">
                <a:latin typeface="宋体" panose="02010600030101010101" pitchFamily="2" charset="-122"/>
              </a:rPr>
              <a:t>绿色建筑－－在建筑的全寿命周期内，最大限度地节约资源，保护环境和减少污染，为人们提供健康、适用和高效的适用空间与自然和和谐共生的建筑。发展绿色建筑为贯彻执行节约资源和保护环境的感觉技术经济政策，</a:t>
            </a:r>
            <a:r>
              <a:rPr lang="en-US" altLang="zh-CN" sz="2400">
                <a:latin typeface="宋体" panose="02010600030101010101" pitchFamily="2" charset="-122"/>
              </a:rPr>
              <a:t>LCC</a:t>
            </a:r>
            <a:r>
              <a:rPr lang="zh-CN" altLang="en-US" sz="2400" dirty="0">
                <a:latin typeface="宋体" panose="02010600030101010101" pitchFamily="2" charset="-122"/>
              </a:rPr>
              <a:t>技术为实现此目的提供了各种决策提供技术支撑。</a:t>
            </a:r>
            <a:endParaRPr lang="zh-CN" altLang="en-US" sz="2400" dirty="0">
              <a:latin typeface="宋体" panose="02010600030101010101" pitchFamily="2" charset="-122"/>
            </a:endParaRPr>
          </a:p>
          <a:p>
            <a:pPr>
              <a:lnSpc>
                <a:spcPct val="90000"/>
              </a:lnSpc>
            </a:pPr>
            <a:endParaRPr lang="zh-CN" altLang="en-US" sz="2400" dirty="0">
              <a:latin typeface="宋体" panose="02010600030101010101" pitchFamily="2" charset="-122"/>
            </a:endParaRPr>
          </a:p>
          <a:p>
            <a:pPr>
              <a:lnSpc>
                <a:spcPct val="90000"/>
              </a:lnSpc>
            </a:pPr>
            <a:r>
              <a:rPr lang="zh-CN" altLang="en-US" sz="2400" dirty="0">
                <a:latin typeface="宋体" panose="02010600030101010101" pitchFamily="2" charset="-122"/>
              </a:rPr>
              <a:t>绿色建筑物的设备</a:t>
            </a:r>
            <a:r>
              <a:rPr lang="en-US" altLang="zh-CN" sz="2400">
                <a:latin typeface="宋体" panose="02010600030101010101" pitchFamily="2" charset="-122"/>
              </a:rPr>
              <a:t>LCC</a:t>
            </a:r>
            <a:r>
              <a:rPr lang="zh-CN" altLang="en-US" sz="2400" dirty="0">
                <a:latin typeface="宋体" panose="02010600030101010101" pitchFamily="2" charset="-122"/>
              </a:rPr>
              <a:t>分析成为设计研究部门热议的课题。</a:t>
            </a:r>
            <a:endParaRPr lang="zh-CN" altLang="en-US" sz="2400" dirty="0">
              <a:latin typeface="宋体" panose="02010600030101010101" pitchFamily="2" charset="-122"/>
            </a:endParaRPr>
          </a:p>
          <a:p>
            <a:pPr>
              <a:lnSpc>
                <a:spcPct val="90000"/>
              </a:lnSpc>
            </a:pPr>
            <a:endParaRPr lang="zh-CN" altLang="en-US" sz="2400" dirty="0">
              <a:latin typeface="宋体" panose="02010600030101010101" pitchFamily="2" charset="-122"/>
            </a:endParaRPr>
          </a:p>
          <a:p>
            <a:pPr>
              <a:lnSpc>
                <a:spcPct val="90000"/>
              </a:lnSpc>
            </a:pPr>
            <a:endParaRPr lang="zh-CN" altLang="en-US" sz="2400" dirty="0">
              <a:latin typeface="华文新魏" pitchFamily="2" charset="-122"/>
              <a:ea typeface="华文新魏" pitchFamily="2" charset="-122"/>
            </a:endParaRPr>
          </a:p>
          <a:p>
            <a:pPr>
              <a:lnSpc>
                <a:spcPct val="90000"/>
              </a:lnSpc>
            </a:pPr>
            <a:endParaRPr lang="zh-CN" altLang="en-US" sz="1800" dirty="0">
              <a:latin typeface="华文新魏" pitchFamily="2" charset="-122"/>
              <a:ea typeface="华文新魏"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3154" name="标题 433153"/>
          <p:cNvSpPr>
            <a:spLocks noGrp="1"/>
          </p:cNvSpPr>
          <p:nvPr>
            <p:ph type="title"/>
          </p:nvPr>
        </p:nvSpPr>
        <p:spPr>
          <a:xfrm>
            <a:off x="685800" y="609600"/>
            <a:ext cx="7772400" cy="228600"/>
          </a:xfrm>
        </p:spPr>
        <p:txBody>
          <a:bodyPr lIns="92075" tIns="46038" rIns="92075" bIns="46038" anchor="ctr"/>
          <a:p>
            <a:endParaRPr lang="zh-CN" altLang="en-US" sz="4000" dirty="0"/>
          </a:p>
        </p:txBody>
      </p:sp>
      <p:sp>
        <p:nvSpPr>
          <p:cNvPr id="433155" name="文本占位符 433154"/>
          <p:cNvSpPr>
            <a:spLocks noGrp="1"/>
          </p:cNvSpPr>
          <p:nvPr>
            <p:ph type="body" idx="1"/>
          </p:nvPr>
        </p:nvSpPr>
        <p:spPr>
          <a:xfrm>
            <a:off x="381000" y="457200"/>
            <a:ext cx="8077200" cy="6019800"/>
          </a:xfrm>
        </p:spPr>
        <p:txBody>
          <a:bodyPr lIns="92075" tIns="46038" rIns="92075" bIns="46038"/>
          <a:p>
            <a:endParaRPr lang="en-US" altLang="zh-CN" sz="2400">
              <a:latin typeface="宋体" panose="02010600030101010101" pitchFamily="2" charset="-122"/>
            </a:endParaRPr>
          </a:p>
          <a:p>
            <a:r>
              <a:rPr lang="en-US" altLang="zh-CN" sz="2400">
                <a:latin typeface="宋体" panose="02010600030101010101" pitchFamily="2" charset="-122"/>
              </a:rPr>
              <a:t>(2) </a:t>
            </a:r>
            <a:r>
              <a:rPr lang="zh-CN" altLang="en-US" sz="2400" dirty="0">
                <a:latin typeface="宋体" panose="02010600030101010101" pitchFamily="2" charset="-122"/>
              </a:rPr>
              <a:t>某建筑设计院在某住宅小区暖通节能系统工程设计中，应用</a:t>
            </a:r>
            <a:r>
              <a:rPr lang="en-US" altLang="zh-CN" sz="2400">
                <a:latin typeface="宋体" panose="02010600030101010101" pitchFamily="2" charset="-122"/>
              </a:rPr>
              <a:t>LCC</a:t>
            </a:r>
            <a:r>
              <a:rPr lang="zh-CN" altLang="en-US" sz="2400" dirty="0">
                <a:latin typeface="宋体" panose="02010600030101010101" pitchFamily="2" charset="-122"/>
              </a:rPr>
              <a:t>技术对四种集中冷热源方案计算出暖通节能系统的初投资、运行费和</a:t>
            </a:r>
            <a:r>
              <a:rPr lang="en-US" altLang="zh-CN" sz="2400">
                <a:latin typeface="宋体" panose="02010600030101010101" pitchFamily="2" charset="-122"/>
              </a:rPr>
              <a:t>LCC</a:t>
            </a:r>
            <a:r>
              <a:rPr lang="zh-CN" altLang="en-US" sz="2400" dirty="0">
                <a:latin typeface="宋体" panose="02010600030101010101" pitchFamily="2" charset="-122"/>
              </a:rPr>
              <a:t>值，综合分析评价后确定出最合理的方案。</a:t>
            </a:r>
            <a:endParaRPr lang="zh-CN" altLang="en-US" sz="2400" dirty="0">
              <a:latin typeface="宋体" panose="02010600030101010101" pitchFamily="2" charset="-122"/>
            </a:endParaRPr>
          </a:p>
          <a:p>
            <a:endParaRPr lang="zh-CN" altLang="en-US" sz="2400" dirty="0">
              <a:latin typeface="宋体" panose="02010600030101010101" pitchFamily="2" charset="-122"/>
            </a:endParaRPr>
          </a:p>
          <a:p>
            <a:r>
              <a:rPr lang="en-US" altLang="zh-CN" sz="2400">
                <a:latin typeface="宋体" panose="02010600030101010101" pitchFamily="2" charset="-122"/>
              </a:rPr>
              <a:t>(3) </a:t>
            </a:r>
            <a:r>
              <a:rPr lang="zh-CN" altLang="en-US" sz="2400" dirty="0">
                <a:latin typeface="宋体" panose="02010600030101010101" pitchFamily="2" charset="-122"/>
              </a:rPr>
              <a:t>我国东北某地区对建筑屋供暖的四种方案（地源热泵＋地板供暖、电加热＋地板供暖、城市集中供热＋地板供暖或散热片供暖），以</a:t>
            </a:r>
            <a:r>
              <a:rPr lang="en-US" altLang="zh-CN" sz="2400">
                <a:latin typeface="宋体" panose="02010600030101010101" pitchFamily="2" charset="-122"/>
              </a:rPr>
              <a:t>LCC</a:t>
            </a:r>
            <a:r>
              <a:rPr lang="zh-CN" altLang="en-US" sz="2400" dirty="0">
                <a:latin typeface="宋体" panose="02010600030101010101" pitchFamily="2" charset="-122"/>
              </a:rPr>
              <a:t>最小为准则评价后，提出地源热泵＋地板供暖是该地区的最优方案。</a:t>
            </a:r>
            <a:endParaRPr lang="zh-CN" altLang="en-US" sz="2400" dirty="0">
              <a:latin typeface="宋体" panose="02010600030101010101" pitchFamily="2" charset="-122"/>
            </a:endParaRPr>
          </a:p>
          <a:p>
            <a:endParaRPr lang="zh-CN" altLang="en-US" sz="2400" dirty="0">
              <a:latin typeface="宋体" panose="02010600030101010101" pitchFamily="2" charset="-122"/>
            </a:endParaRPr>
          </a:p>
          <a:p>
            <a:r>
              <a:rPr lang="zh-CN" altLang="en-US" sz="2400" dirty="0">
                <a:latin typeface="宋体" panose="02010600030101010101" pitchFamily="2" charset="-122"/>
              </a:rPr>
              <a:t>其它行业矿山、医疗、化工等都有应用</a:t>
            </a:r>
            <a:r>
              <a:rPr lang="en-US" altLang="zh-CN" sz="2400">
                <a:latin typeface="宋体" panose="02010600030101010101" pitchFamily="2" charset="-122"/>
              </a:rPr>
              <a:t>LCC</a:t>
            </a:r>
            <a:r>
              <a:rPr lang="zh-CN" altLang="en-US" sz="2400" dirty="0">
                <a:latin typeface="宋体" panose="02010600030101010101" pitchFamily="2" charset="-122"/>
              </a:rPr>
              <a:t>技术进行决策的一些实例不多介绍。</a:t>
            </a:r>
            <a:endParaRPr lang="zh-CN" altLang="en-US" sz="2400" dirty="0">
              <a:latin typeface="宋体" panose="02010600030101010101" pitchFamily="2" charset="-122"/>
            </a:endParaRPr>
          </a:p>
          <a:p>
            <a:endParaRPr lang="zh-CN" altLang="en-US" sz="2400" dirty="0">
              <a:latin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23" name="文本占位符 491522"/>
          <p:cNvSpPr>
            <a:spLocks noGrp="1"/>
          </p:cNvSpPr>
          <p:nvPr>
            <p:ph type="body" idx="1"/>
          </p:nvPr>
        </p:nvSpPr>
        <p:spPr>
          <a:xfrm>
            <a:off x="495300" y="495300"/>
            <a:ext cx="8153400" cy="5867400"/>
          </a:xfrm>
        </p:spPr>
        <p:txBody>
          <a:bodyPr lIns="92075" tIns="46038" rIns="92075" bIns="46038"/>
          <a:p>
            <a:pPr>
              <a:lnSpc>
                <a:spcPct val="80000"/>
              </a:lnSpc>
            </a:pPr>
            <a:endParaRPr lang="zh-CN" altLang="en-US" dirty="0">
              <a:solidFill>
                <a:schemeClr val="tx2"/>
              </a:solidFill>
            </a:endParaRPr>
          </a:p>
          <a:p>
            <a:pPr>
              <a:lnSpc>
                <a:spcPct val="80000"/>
              </a:lnSpc>
            </a:pPr>
            <a:r>
              <a:rPr lang="zh-CN" altLang="en-US" sz="2400" dirty="0">
                <a:effectLst>
                  <a:outerShdw blurRad="38100" dist="38100" dir="2700000">
                    <a:srgbClr val="C0C0C0"/>
                  </a:outerShdw>
                </a:effectLst>
                <a:ea typeface="华文新魏" pitchFamily="2" charset="-122"/>
              </a:rPr>
              <a:t>有关决策和管理的新理论、新技术、新方法的应用生产了巨大的经济效益和社会效益。</a:t>
            </a:r>
            <a:endParaRPr lang="zh-CN" altLang="en-US" sz="2400" dirty="0">
              <a:effectLst>
                <a:outerShdw blurRad="38100" dist="38100" dir="2700000">
                  <a:srgbClr val="C0C0C0"/>
                </a:outerShdw>
              </a:effectLst>
              <a:ea typeface="华文新魏" pitchFamily="2" charset="-122"/>
            </a:endParaRPr>
          </a:p>
          <a:p>
            <a:pPr>
              <a:lnSpc>
                <a:spcPct val="80000"/>
              </a:lnSpc>
            </a:pPr>
            <a:endParaRPr lang="zh-CN" altLang="en-US" sz="2400" dirty="0">
              <a:effectLst>
                <a:outerShdw blurRad="38100" dist="38100" dir="2700000">
                  <a:srgbClr val="C0C0C0"/>
                </a:outerShdw>
              </a:effectLst>
              <a:ea typeface="华文新魏" pitchFamily="2" charset="-122"/>
            </a:endParaRPr>
          </a:p>
          <a:p>
            <a:pPr>
              <a:lnSpc>
                <a:spcPct val="80000"/>
              </a:lnSpc>
            </a:pPr>
            <a:endParaRPr lang="zh-CN" altLang="en-US" sz="2400" dirty="0">
              <a:effectLst>
                <a:outerShdw blurRad="38100" dist="38100" dir="2700000">
                  <a:srgbClr val="C0C0C0"/>
                </a:outerShdw>
              </a:effectLst>
              <a:ea typeface="华文新魏" pitchFamily="2" charset="-122"/>
            </a:endParaRPr>
          </a:p>
          <a:p>
            <a:pPr>
              <a:lnSpc>
                <a:spcPct val="80000"/>
              </a:lnSpc>
            </a:pPr>
            <a:r>
              <a:rPr lang="zh-CN" altLang="en-US" sz="2400" dirty="0">
                <a:effectLst>
                  <a:outerShdw blurRad="38100" dist="38100" dir="2700000">
                    <a:srgbClr val="C0C0C0"/>
                  </a:outerShdw>
                </a:effectLst>
                <a:ea typeface="华文新魏" pitchFamily="2" charset="-122"/>
              </a:rPr>
              <a:t>其中技术经济类占有重要的位置，寿命周期费用技术又具有基础性和支撑性的作用。</a:t>
            </a:r>
            <a:endParaRPr lang="zh-CN" altLang="en-US" sz="2400" dirty="0">
              <a:effectLst>
                <a:outerShdw blurRad="38100" dist="38100" dir="2700000">
                  <a:srgbClr val="C0C0C0"/>
                </a:outerShdw>
              </a:effectLst>
              <a:ea typeface="华文新魏" pitchFamily="2" charset="-122"/>
            </a:endParaRPr>
          </a:p>
          <a:p>
            <a:pPr>
              <a:lnSpc>
                <a:spcPct val="80000"/>
              </a:lnSpc>
            </a:pPr>
            <a:endParaRPr lang="zh-CN" altLang="en-US" sz="2400" dirty="0">
              <a:effectLst>
                <a:outerShdw blurRad="38100" dist="38100" dir="2700000">
                  <a:srgbClr val="C0C0C0"/>
                </a:outerShdw>
              </a:effectLst>
              <a:ea typeface="华文新魏" pitchFamily="2" charset="-122"/>
            </a:endParaRPr>
          </a:p>
          <a:p>
            <a:pPr>
              <a:lnSpc>
                <a:spcPct val="80000"/>
              </a:lnSpc>
            </a:pPr>
            <a:endParaRPr lang="zh-CN" altLang="en-US" sz="2400" dirty="0">
              <a:effectLst>
                <a:outerShdw blurRad="38100" dist="38100" dir="2700000">
                  <a:srgbClr val="C0C0C0"/>
                </a:outerShdw>
              </a:effectLst>
              <a:ea typeface="华文新魏" pitchFamily="2" charset="-122"/>
            </a:endParaRPr>
          </a:p>
          <a:p>
            <a:pPr>
              <a:lnSpc>
                <a:spcPct val="80000"/>
              </a:lnSpc>
            </a:pPr>
            <a:r>
              <a:rPr lang="zh-CN" altLang="en-US" sz="2400" dirty="0">
                <a:effectLst>
                  <a:outerShdw blurRad="38100" dist="38100" dir="2700000">
                    <a:srgbClr val="C0C0C0"/>
                  </a:outerShdw>
                </a:effectLst>
                <a:ea typeface="华文新魏" pitchFamily="2" charset="-122"/>
              </a:rPr>
              <a:t>现今的一切决策中，几乎没有能回避经济因素的，人们无论做什么事，总要考虑花费问题，现在需要多少资金？以后还需要多少？是现在多投入好还是以后多投入合算？设备一生需要多少资金支持？如何科学、合理、高效的利用有限的资源？应用什么决策准则和工具等等。</a:t>
            </a:r>
            <a:endParaRPr lang="zh-CN" altLang="en-US" sz="2400" dirty="0">
              <a:effectLst>
                <a:outerShdw blurRad="38100" dist="38100" dir="2700000">
                  <a:srgbClr val="C0C0C0"/>
                </a:outerShdw>
              </a:effectLst>
              <a:ea typeface="华文新魏" pitchFamily="2" charset="-122"/>
            </a:endParaRPr>
          </a:p>
          <a:p>
            <a:pPr>
              <a:lnSpc>
                <a:spcPct val="80000"/>
              </a:lnSpc>
            </a:pPr>
            <a:endParaRPr lang="zh-CN" altLang="en-US" sz="2400" dirty="0">
              <a:effectLst>
                <a:outerShdw blurRad="38100" dist="38100" dir="2700000">
                  <a:srgbClr val="C0C0C0"/>
                </a:outerShdw>
              </a:effectLst>
              <a:ea typeface="华文新魏" pitchFamily="2" charset="-122"/>
            </a:endParaRPr>
          </a:p>
          <a:p>
            <a:pPr>
              <a:lnSpc>
                <a:spcPct val="80000"/>
              </a:lnSpc>
            </a:pPr>
            <a:br>
              <a:rPr lang="zh-CN" altLang="en-US" sz="2400" dirty="0">
                <a:latin typeface="华文新魏" pitchFamily="2" charset="-122"/>
                <a:ea typeface="华文新魏" pitchFamily="2" charset="-122"/>
              </a:rPr>
            </a:br>
            <a:endParaRPr lang="zh-CN" altLang="en-US" sz="2400" dirty="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4178" name="标题 434177"/>
          <p:cNvSpPr>
            <a:spLocks noGrp="1"/>
          </p:cNvSpPr>
          <p:nvPr>
            <p:ph type="title"/>
          </p:nvPr>
        </p:nvSpPr>
        <p:spPr/>
        <p:txBody>
          <a:bodyPr lIns="92075" tIns="46038" rIns="92075" bIns="46038" anchor="ctr"/>
          <a:p>
            <a:r>
              <a:rPr lang="zh-CN" altLang="en-US" sz="3600" dirty="0">
                <a:latin typeface="Times New Roman" panose="02020603050405020304" pitchFamily="18" charset="0"/>
              </a:rPr>
              <a:t>           </a:t>
            </a:r>
            <a:endParaRPr lang="zh-CN" altLang="en-US" sz="3600" dirty="0">
              <a:latin typeface="Times New Roman" panose="02020603050405020304" pitchFamily="18" charset="0"/>
            </a:endParaRPr>
          </a:p>
        </p:txBody>
      </p:sp>
      <p:sp>
        <p:nvSpPr>
          <p:cNvPr id="434179" name="文本占位符 434178"/>
          <p:cNvSpPr>
            <a:spLocks noGrp="1"/>
          </p:cNvSpPr>
          <p:nvPr>
            <p:ph type="body" idx="1"/>
          </p:nvPr>
        </p:nvSpPr>
        <p:spPr>
          <a:xfrm>
            <a:off x="533400" y="533400"/>
            <a:ext cx="8153400" cy="5867400"/>
          </a:xfrm>
        </p:spPr>
        <p:txBody>
          <a:bodyPr lIns="92075" tIns="46038" rIns="92075" bIns="46038"/>
          <a:p>
            <a:r>
              <a:rPr lang="en-US" altLang="zh-CN">
                <a:solidFill>
                  <a:srgbClr val="99FFCC"/>
                </a:solidFill>
                <a:latin typeface="黑体" panose="02010609060101010101" pitchFamily="2" charset="-122"/>
                <a:ea typeface="黑体" panose="02010609060101010101" pitchFamily="2" charset="-122"/>
              </a:rPr>
              <a:t>5  </a:t>
            </a:r>
            <a:r>
              <a:rPr lang="zh-CN" altLang="en-US" dirty="0">
                <a:solidFill>
                  <a:srgbClr val="99FFCC"/>
                </a:solidFill>
                <a:latin typeface="黑体" panose="02010609060101010101" pitchFamily="2" charset="-122"/>
                <a:ea typeface="黑体" panose="02010609060101010101" pitchFamily="2" charset="-122"/>
              </a:rPr>
              <a:t>对大力应用</a:t>
            </a:r>
            <a:r>
              <a:rPr lang="en-US" altLang="zh-CN">
                <a:solidFill>
                  <a:srgbClr val="99FFCC"/>
                </a:solidFill>
                <a:latin typeface="黑体" panose="02010609060101010101" pitchFamily="2" charset="-122"/>
                <a:ea typeface="黑体" panose="02010609060101010101" pitchFamily="2" charset="-122"/>
              </a:rPr>
              <a:t>LCC</a:t>
            </a:r>
            <a:r>
              <a:rPr lang="zh-CN" altLang="en-US" dirty="0">
                <a:solidFill>
                  <a:srgbClr val="99FFCC"/>
                </a:solidFill>
                <a:latin typeface="黑体" panose="02010609060101010101" pitchFamily="2" charset="-122"/>
                <a:ea typeface="黑体" panose="02010609060101010101" pitchFamily="2" charset="-122"/>
              </a:rPr>
              <a:t>技术的建议：</a:t>
            </a:r>
            <a:endParaRPr lang="zh-CN" altLang="en-US" dirty="0">
              <a:solidFill>
                <a:srgbClr val="99FFCC"/>
              </a:solidFill>
              <a:latin typeface="黑体" panose="02010609060101010101" pitchFamily="2" charset="-122"/>
              <a:ea typeface="黑体" panose="02010609060101010101" pitchFamily="2" charset="-122"/>
            </a:endParaRPr>
          </a:p>
          <a:p>
            <a:endParaRPr lang="en-US" altLang="zh-CN" sz="2400"/>
          </a:p>
          <a:p>
            <a:r>
              <a:rPr lang="en-US" altLang="zh-CN" sz="2400">
                <a:solidFill>
                  <a:srgbClr val="99FF99"/>
                </a:solidFill>
              </a:rPr>
              <a:t>1  </a:t>
            </a:r>
            <a:r>
              <a:rPr lang="zh-CN" altLang="en-US" sz="2400" dirty="0">
                <a:solidFill>
                  <a:srgbClr val="99FF99"/>
                </a:solidFill>
              </a:rPr>
              <a:t>提高认识转变观念</a:t>
            </a:r>
            <a:endParaRPr lang="zh-CN" altLang="en-US" sz="2400" dirty="0">
              <a:solidFill>
                <a:srgbClr val="99FF99"/>
              </a:solidFill>
            </a:endParaRPr>
          </a:p>
          <a:p>
            <a:r>
              <a:rPr lang="zh-CN" altLang="en-US" sz="2400" dirty="0">
                <a:solidFill>
                  <a:srgbClr val="99FF99"/>
                </a:solidFill>
              </a:rPr>
              <a:t>     </a:t>
            </a:r>
            <a:r>
              <a:rPr lang="en-US" altLang="zh-CN" sz="2400">
                <a:solidFill>
                  <a:srgbClr val="99FF99"/>
                </a:solidFill>
              </a:rPr>
              <a:t>LCCC</a:t>
            </a:r>
            <a:r>
              <a:rPr lang="zh-CN" altLang="en-US" sz="2400" dirty="0">
                <a:solidFill>
                  <a:srgbClr val="99FF99"/>
                </a:solidFill>
              </a:rPr>
              <a:t>技术</a:t>
            </a:r>
            <a:r>
              <a:rPr lang="en-US" altLang="zh-CN" sz="2400">
                <a:solidFill>
                  <a:srgbClr val="99FF99"/>
                </a:solidFill>
              </a:rPr>
              <a:t>---</a:t>
            </a:r>
            <a:r>
              <a:rPr lang="zh-CN" altLang="en-US" sz="2400" dirty="0">
                <a:solidFill>
                  <a:srgbClr val="99FF99"/>
                </a:solidFill>
              </a:rPr>
              <a:t>为做出资源消耗为 最小的各类决策的极为得力的工具：把重当前费用转变为重视</a:t>
            </a:r>
            <a:r>
              <a:rPr lang="en-US" altLang="zh-CN" sz="2400">
                <a:solidFill>
                  <a:srgbClr val="99FF99"/>
                </a:solidFill>
              </a:rPr>
              <a:t>LCC,</a:t>
            </a:r>
            <a:r>
              <a:rPr lang="zh-CN" altLang="en-US" sz="2400" dirty="0">
                <a:solidFill>
                  <a:srgbClr val="99FF99"/>
                </a:solidFill>
              </a:rPr>
              <a:t>早期介入</a:t>
            </a:r>
            <a:endParaRPr lang="zh-CN" altLang="en-US" sz="2400" dirty="0">
              <a:solidFill>
                <a:srgbClr val="99FF99"/>
              </a:solidFill>
            </a:endParaRPr>
          </a:p>
          <a:p>
            <a:r>
              <a:rPr lang="en-US" altLang="zh-CN" sz="2400">
                <a:solidFill>
                  <a:srgbClr val="99FF99"/>
                </a:solidFill>
              </a:rPr>
              <a:t>2  </a:t>
            </a:r>
            <a:r>
              <a:rPr lang="zh-CN" altLang="en-US" sz="2400" dirty="0">
                <a:solidFill>
                  <a:srgbClr val="99FF99"/>
                </a:solidFill>
              </a:rPr>
              <a:t>加强领导，顶层推动，</a:t>
            </a:r>
            <a:endParaRPr lang="zh-CN" altLang="en-US" sz="2400" dirty="0">
              <a:solidFill>
                <a:srgbClr val="99FF99"/>
              </a:solidFill>
            </a:endParaRPr>
          </a:p>
          <a:p>
            <a:r>
              <a:rPr lang="en-US" altLang="zh-CN" sz="2400">
                <a:solidFill>
                  <a:srgbClr val="99FF99"/>
                </a:solidFill>
              </a:rPr>
              <a:t>3  </a:t>
            </a:r>
            <a:r>
              <a:rPr lang="zh-CN" altLang="en-US" sz="2400" dirty="0">
                <a:solidFill>
                  <a:srgbClr val="99FF99"/>
                </a:solidFill>
              </a:rPr>
              <a:t>大力推广和培训－－广泛掌握技术</a:t>
            </a:r>
            <a:endParaRPr lang="zh-CN" altLang="en-US" sz="2400" dirty="0">
              <a:solidFill>
                <a:srgbClr val="99FF99"/>
              </a:solidFill>
            </a:endParaRPr>
          </a:p>
          <a:p>
            <a:r>
              <a:rPr lang="en-US" altLang="zh-CN" sz="2400">
                <a:solidFill>
                  <a:srgbClr val="99FF99"/>
                </a:solidFill>
              </a:rPr>
              <a:t>4  </a:t>
            </a:r>
            <a:r>
              <a:rPr lang="zh-CN" altLang="en-US" sz="2400" dirty="0">
                <a:solidFill>
                  <a:srgbClr val="99FF99"/>
                </a:solidFill>
              </a:rPr>
              <a:t>抓紧立法－－技术法规和手册</a:t>
            </a:r>
            <a:endParaRPr lang="zh-CN" altLang="en-US" sz="2400" dirty="0">
              <a:solidFill>
                <a:srgbClr val="99FF99"/>
              </a:solidFill>
            </a:endParaRPr>
          </a:p>
          <a:p>
            <a:r>
              <a:rPr lang="en-US" altLang="zh-CN" sz="2400">
                <a:solidFill>
                  <a:srgbClr val="99FF99"/>
                </a:solidFill>
              </a:rPr>
              <a:t>5  </a:t>
            </a:r>
            <a:r>
              <a:rPr lang="zh-CN" altLang="en-US" sz="2400" dirty="0">
                <a:solidFill>
                  <a:srgbClr val="99FF99"/>
                </a:solidFill>
              </a:rPr>
              <a:t>逐步打牢基础－－积累信息</a:t>
            </a:r>
            <a:endParaRPr lang="zh-CN" altLang="en-US" sz="2400" dirty="0">
              <a:solidFill>
                <a:srgbClr val="99FF99"/>
              </a:solidFill>
            </a:endParaRPr>
          </a:p>
          <a:p>
            <a:r>
              <a:rPr lang="en-US" altLang="zh-CN" sz="2400">
                <a:solidFill>
                  <a:srgbClr val="99FF99"/>
                </a:solidFill>
              </a:rPr>
              <a:t>6  </a:t>
            </a:r>
            <a:r>
              <a:rPr lang="zh-CN" altLang="en-US" sz="2400" dirty="0">
                <a:solidFill>
                  <a:srgbClr val="99FF99"/>
                </a:solidFill>
              </a:rPr>
              <a:t>编写培训教材－－强化工程指导性</a:t>
            </a:r>
            <a:endParaRPr lang="zh-CN" altLang="en-US" sz="2400" dirty="0">
              <a:solidFill>
                <a:srgbClr val="99FF99"/>
              </a:solidFill>
            </a:endParaRPr>
          </a:p>
          <a:p>
            <a:r>
              <a:rPr lang="en-US" altLang="zh-CN" sz="2400">
                <a:solidFill>
                  <a:srgbClr val="99FF99"/>
                </a:solidFill>
              </a:rPr>
              <a:t>7  </a:t>
            </a:r>
            <a:r>
              <a:rPr lang="zh-CN" altLang="en-US" sz="2400" dirty="0">
                <a:solidFill>
                  <a:srgbClr val="99FF99"/>
                </a:solidFill>
              </a:rPr>
              <a:t>开展科研和学术活动－－开发适合于国情的</a:t>
            </a:r>
            <a:r>
              <a:rPr lang="en-US" altLang="zh-CN" sz="2400">
                <a:solidFill>
                  <a:srgbClr val="99FF99"/>
                </a:solidFill>
              </a:rPr>
              <a:t>LCC</a:t>
            </a:r>
            <a:r>
              <a:rPr lang="zh-CN" altLang="en-US" sz="2400" dirty="0">
                <a:solidFill>
                  <a:srgbClr val="99FF99"/>
                </a:solidFill>
              </a:rPr>
              <a:t>技术</a:t>
            </a:r>
            <a:endParaRPr lang="zh-CN" altLang="en-US" sz="2400" dirty="0">
              <a:solidFill>
                <a:srgbClr val="99FF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2546" name="标题 492545"/>
          <p:cNvSpPr>
            <a:spLocks noGrp="1"/>
          </p:cNvSpPr>
          <p:nvPr>
            <p:ph type="title"/>
          </p:nvPr>
        </p:nvSpPr>
        <p:spPr>
          <a:xfrm>
            <a:off x="685800" y="609600"/>
            <a:ext cx="7772400" cy="76200"/>
          </a:xfrm>
        </p:spPr>
        <p:txBody>
          <a:bodyPr lIns="92075" tIns="46038" rIns="92075" bIns="46038" anchor="ctr"/>
          <a:p>
            <a:endParaRPr lang="zh-CN" altLang="en-US" sz="4000" dirty="0">
              <a:ea typeface="华文新魏" pitchFamily="2" charset="-122"/>
            </a:endParaRPr>
          </a:p>
        </p:txBody>
      </p:sp>
      <p:sp>
        <p:nvSpPr>
          <p:cNvPr id="492547" name="文本占位符 492546"/>
          <p:cNvSpPr>
            <a:spLocks noGrp="1"/>
          </p:cNvSpPr>
          <p:nvPr>
            <p:ph type="body" idx="1"/>
          </p:nvPr>
        </p:nvSpPr>
        <p:spPr>
          <a:xfrm>
            <a:off x="609600" y="533400"/>
            <a:ext cx="7772400" cy="5867400"/>
          </a:xfrm>
        </p:spPr>
        <p:txBody>
          <a:bodyPr lIns="92075" tIns="46038" rIns="92075" bIns="46038"/>
          <a:p>
            <a:r>
              <a:rPr lang="en-US" altLang="zh-CN" sz="3600">
                <a:solidFill>
                  <a:schemeClr val="tx2"/>
                </a:solidFill>
                <a:latin typeface="黑体" panose="02010609060101010101" pitchFamily="2" charset="-122"/>
                <a:ea typeface="黑体" panose="02010609060101010101" pitchFamily="2" charset="-122"/>
              </a:rPr>
              <a:t>2 </a:t>
            </a:r>
            <a:r>
              <a:rPr lang="zh-CN" altLang="en-US" dirty="0">
                <a:solidFill>
                  <a:schemeClr val="tx2"/>
                </a:solidFill>
                <a:latin typeface="黑体" panose="02010609060101010101" pitchFamily="2" charset="-122"/>
                <a:ea typeface="黑体" panose="02010609060101010101" pitchFamily="2" charset="-122"/>
              </a:rPr>
              <a:t>寿命周期费用（</a:t>
            </a:r>
            <a:r>
              <a:rPr lang="en-US" altLang="zh-CN">
                <a:solidFill>
                  <a:schemeClr val="tx2"/>
                </a:solidFill>
                <a:latin typeface="黑体" panose="02010609060101010101" pitchFamily="2" charset="-122"/>
                <a:ea typeface="黑体" panose="02010609060101010101" pitchFamily="2" charset="-122"/>
              </a:rPr>
              <a:t>LCC</a:t>
            </a:r>
            <a:r>
              <a:rPr lang="zh-CN" altLang="en-US" dirty="0">
                <a:solidFill>
                  <a:schemeClr val="tx2"/>
                </a:solidFill>
                <a:latin typeface="黑体" panose="02010609060101010101" pitchFamily="2" charset="-122"/>
                <a:ea typeface="黑体" panose="02010609060101010101" pitchFamily="2" charset="-122"/>
              </a:rPr>
              <a:t>）技术－－科学决策的有力工具</a:t>
            </a:r>
            <a:br>
              <a:rPr lang="zh-CN" altLang="en-US" dirty="0">
                <a:solidFill>
                  <a:schemeClr val="tx2"/>
                </a:solidFill>
                <a:latin typeface="黑体" panose="02010609060101010101" pitchFamily="2" charset="-122"/>
                <a:ea typeface="黑体" panose="02010609060101010101" pitchFamily="2" charset="-122"/>
              </a:rPr>
            </a:br>
            <a:br>
              <a:rPr lang="zh-CN" altLang="en-US" sz="3600" dirty="0">
                <a:ea typeface="华文新魏" pitchFamily="2" charset="-122"/>
              </a:rPr>
            </a:br>
            <a:r>
              <a:rPr lang="en-US" altLang="zh-CN" sz="2400">
                <a:solidFill>
                  <a:srgbClr val="99FF99"/>
                </a:solidFill>
                <a:latin typeface="黑体" panose="02010609060101010101" pitchFamily="2" charset="-122"/>
                <a:ea typeface="黑体" panose="02010609060101010101" pitchFamily="2" charset="-122"/>
              </a:rPr>
              <a:t>LCC---</a:t>
            </a:r>
            <a:r>
              <a:rPr lang="zh-CN" altLang="en-US" sz="2400" dirty="0">
                <a:solidFill>
                  <a:srgbClr val="99FF99"/>
                </a:solidFill>
                <a:latin typeface="黑体" panose="02010609060101010101" pitchFamily="2" charset="-122"/>
                <a:ea typeface="黑体" panose="02010609060101010101" pitchFamily="2" charset="-122"/>
              </a:rPr>
              <a:t>项目</a:t>
            </a:r>
            <a:r>
              <a:rPr lang="en-US" altLang="zh-CN" sz="2400">
                <a:solidFill>
                  <a:srgbClr val="99FF99"/>
                </a:solidFill>
                <a:latin typeface="黑体" panose="02010609060101010101" pitchFamily="2" charset="-122"/>
                <a:ea typeface="黑体" panose="02010609060101010101" pitchFamily="2" charset="-122"/>
              </a:rPr>
              <a:t>/</a:t>
            </a:r>
            <a:r>
              <a:rPr lang="zh-CN" altLang="en-US" sz="2400" dirty="0">
                <a:solidFill>
                  <a:srgbClr val="99FF99"/>
                </a:solidFill>
                <a:latin typeface="黑体" panose="02010609060101010101" pitchFamily="2" charset="-122"/>
                <a:ea typeface="黑体" panose="02010609060101010101" pitchFamily="2" charset="-122"/>
              </a:rPr>
              <a:t>产品</a:t>
            </a:r>
            <a:r>
              <a:rPr lang="en-US" altLang="zh-CN" sz="2400">
                <a:solidFill>
                  <a:srgbClr val="99FF99"/>
                </a:solidFill>
                <a:latin typeface="黑体" panose="02010609060101010101" pitchFamily="2" charset="-122"/>
                <a:ea typeface="黑体" panose="02010609060101010101" pitchFamily="2" charset="-122"/>
              </a:rPr>
              <a:t>/</a:t>
            </a:r>
            <a:r>
              <a:rPr lang="zh-CN" altLang="en-US" sz="2400" dirty="0">
                <a:solidFill>
                  <a:srgbClr val="99FF99"/>
                </a:solidFill>
                <a:latin typeface="黑体" panose="02010609060101010101" pitchFamily="2" charset="-122"/>
                <a:ea typeface="黑体" panose="02010609060101010101" pitchFamily="2" charset="-122"/>
              </a:rPr>
              <a:t>设备在预期的寿命周期内，为其概念形成与定义、设计与开发、制造、安装、使用与维修、报废处置所支付的费用的总和，是产品从概念起直到被废弃处置的经历中消耗的全部资源量化为金额后的总和。</a:t>
            </a:r>
            <a:endParaRPr lang="zh-CN" altLang="en-US" sz="2400" dirty="0">
              <a:solidFill>
                <a:srgbClr val="99FF99"/>
              </a:solidFill>
              <a:latin typeface="黑体" panose="02010609060101010101" pitchFamily="2" charset="-122"/>
              <a:ea typeface="黑体" panose="02010609060101010101" pitchFamily="2" charset="-122"/>
            </a:endParaRPr>
          </a:p>
          <a:p>
            <a:endParaRPr lang="zh-CN" altLang="en-US" sz="2400" dirty="0">
              <a:solidFill>
                <a:srgbClr val="99FF99"/>
              </a:solidFill>
              <a:latin typeface="黑体" panose="02010609060101010101" pitchFamily="2" charset="-122"/>
              <a:ea typeface="黑体" panose="02010609060101010101" pitchFamily="2" charset="-122"/>
            </a:endParaRPr>
          </a:p>
          <a:p>
            <a:r>
              <a:rPr lang="zh-CN" altLang="en-US" sz="2800" dirty="0">
                <a:latin typeface="黑体" panose="02010609060101010101" pitchFamily="2" charset="-122"/>
                <a:ea typeface="黑体" panose="02010609060101010101" pitchFamily="2" charset="-122"/>
              </a:rPr>
              <a:t>寿命周期费用（</a:t>
            </a:r>
            <a:r>
              <a:rPr lang="en-US" altLang="zh-CN" sz="2800">
                <a:latin typeface="黑体" panose="02010609060101010101" pitchFamily="2" charset="-122"/>
                <a:ea typeface="黑体" panose="02010609060101010101" pitchFamily="2" charset="-122"/>
              </a:rPr>
              <a:t>LCC</a:t>
            </a:r>
            <a:r>
              <a:rPr lang="zh-CN" altLang="en-US" sz="2800" dirty="0">
                <a:latin typeface="黑体" panose="02010609060101010101" pitchFamily="2" charset="-122"/>
                <a:ea typeface="黑体" panose="02010609060101010101" pitchFamily="2" charset="-122"/>
              </a:rPr>
              <a:t>）技术以全面估算一个决策所带来的所有费用作为决策的依据，对备选方案进行优选，是落实科学发展观的有力支撑</a:t>
            </a:r>
            <a:endParaRPr lang="zh-CN" altLang="en-US" sz="2800" dirty="0">
              <a:solidFill>
                <a:srgbClr val="99FF99"/>
              </a:solidFill>
              <a:latin typeface="黑体" panose="02010609060101010101" pitchFamily="2" charset="-122"/>
              <a:ea typeface="黑体" panose="02010609060101010101" pitchFamily="2" charset="-122"/>
            </a:endParaRPr>
          </a:p>
          <a:p>
            <a:endParaRPr lang="zh-CN" altLang="en-US" sz="2800" dirty="0">
              <a:solidFill>
                <a:schemeClr val="tx2"/>
              </a:solidFill>
              <a:latin typeface="黑体" panose="02010609060101010101" pitchFamily="2" charset="-122"/>
              <a:ea typeface="黑体" panose="0201060906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0866" name="标题 420865"/>
          <p:cNvSpPr>
            <a:spLocks noGrp="1"/>
          </p:cNvSpPr>
          <p:nvPr>
            <p:ph type="title"/>
          </p:nvPr>
        </p:nvSpPr>
        <p:spPr>
          <a:xfrm>
            <a:off x="762000" y="495300"/>
            <a:ext cx="7772400" cy="76200"/>
          </a:xfrm>
        </p:spPr>
        <p:txBody>
          <a:bodyPr lIns="92075" tIns="46038" rIns="92075" bIns="46038" anchor="ctr"/>
          <a:p>
            <a:endParaRPr lang="zh-CN" altLang="en-US" sz="4000" dirty="0"/>
          </a:p>
        </p:txBody>
      </p:sp>
      <p:sp>
        <p:nvSpPr>
          <p:cNvPr id="420868" name="矩形 420867"/>
          <p:cNvSpPr/>
          <p:nvPr/>
        </p:nvSpPr>
        <p:spPr>
          <a:xfrm>
            <a:off x="3733800" y="3810000"/>
            <a:ext cx="2133600" cy="590550"/>
          </a:xfrm>
          <a:prstGeom prst="rect">
            <a:avLst/>
          </a:prstGeom>
          <a:solidFill>
            <a:srgbClr val="FCFF91"/>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spAutoFit/>
          </a:bodyPr>
          <a:p>
            <a:pPr lvl="0">
              <a:spcBef>
                <a:spcPct val="50000"/>
              </a:spcBef>
            </a:pPr>
            <a:r>
              <a:rPr lang="en-US" altLang="zh-CN" sz="1600">
                <a:solidFill>
                  <a:srgbClr val="000000"/>
                </a:solidFill>
                <a:latin typeface="Arial" panose="020B0604020202020204" pitchFamily="34" charset="0"/>
                <a:ea typeface="宋体" panose="02010600030101010101" pitchFamily="2" charset="-122"/>
              </a:rPr>
              <a:t>CM——</a:t>
            </a:r>
            <a:r>
              <a:rPr lang="zh-CN" altLang="en-US" sz="1600" dirty="0">
                <a:solidFill>
                  <a:srgbClr val="000000"/>
                </a:solidFill>
                <a:latin typeface="Arial" panose="020B0604020202020204" pitchFamily="34" charset="0"/>
                <a:ea typeface="宋体" panose="02010600030101010101" pitchFamily="2" charset="-122"/>
              </a:rPr>
              <a:t>维护保障费用</a:t>
            </a:r>
            <a:endParaRPr lang="zh-CN" altLang="en-US" sz="1600" dirty="0">
              <a:solidFill>
                <a:srgbClr val="000000"/>
              </a:solidFill>
              <a:latin typeface="Arial" panose="020B0604020202020204" pitchFamily="34" charset="0"/>
              <a:ea typeface="宋体" panose="02010600030101010101" pitchFamily="2" charset="-122"/>
            </a:endParaRPr>
          </a:p>
        </p:txBody>
      </p:sp>
      <p:sp>
        <p:nvSpPr>
          <p:cNvPr id="420869" name="矩形 420868"/>
          <p:cNvSpPr/>
          <p:nvPr/>
        </p:nvSpPr>
        <p:spPr>
          <a:xfrm>
            <a:off x="5257800" y="5334000"/>
            <a:ext cx="2133600" cy="346075"/>
          </a:xfrm>
          <a:prstGeom prst="rect">
            <a:avLst/>
          </a:prstGeom>
          <a:solidFill>
            <a:srgbClr val="FCFF91"/>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spAutoFit/>
          </a:bodyPr>
          <a:p>
            <a:pPr lvl="0">
              <a:spcBef>
                <a:spcPct val="50000"/>
              </a:spcBef>
            </a:pPr>
            <a:r>
              <a:rPr lang="en-US" altLang="zh-CN" sz="1600">
                <a:solidFill>
                  <a:srgbClr val="000000"/>
                </a:solidFill>
                <a:latin typeface="Arial" panose="020B0604020202020204" pitchFamily="34" charset="0"/>
                <a:ea typeface="宋体" panose="02010600030101010101" pitchFamily="2" charset="-122"/>
              </a:rPr>
              <a:t>CF——</a:t>
            </a:r>
            <a:r>
              <a:rPr lang="zh-CN" altLang="en-US" sz="1600" dirty="0">
                <a:solidFill>
                  <a:srgbClr val="000000"/>
                </a:solidFill>
                <a:latin typeface="Arial" panose="020B0604020202020204" pitchFamily="34" charset="0"/>
                <a:ea typeface="宋体" panose="02010600030101010101" pitchFamily="2" charset="-122"/>
              </a:rPr>
              <a:t>不可用性费</a:t>
            </a:r>
            <a:endParaRPr lang="zh-CN" altLang="en-US" sz="1600" dirty="0">
              <a:solidFill>
                <a:srgbClr val="000000"/>
              </a:solidFill>
              <a:latin typeface="Arial" panose="020B0604020202020204" pitchFamily="34" charset="0"/>
              <a:ea typeface="宋体" panose="02010600030101010101" pitchFamily="2" charset="-122"/>
            </a:endParaRPr>
          </a:p>
        </p:txBody>
      </p:sp>
      <p:sp>
        <p:nvSpPr>
          <p:cNvPr id="420870" name="矩形 420869"/>
          <p:cNvSpPr/>
          <p:nvPr/>
        </p:nvSpPr>
        <p:spPr>
          <a:xfrm>
            <a:off x="6815138" y="3886200"/>
            <a:ext cx="1752600" cy="590550"/>
          </a:xfrm>
          <a:prstGeom prst="rect">
            <a:avLst/>
          </a:prstGeom>
          <a:solidFill>
            <a:srgbClr val="FCFF91"/>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spAutoFit/>
          </a:bodyPr>
          <a:p>
            <a:pPr lvl="0">
              <a:spcBef>
                <a:spcPct val="50000"/>
              </a:spcBef>
            </a:pPr>
            <a:r>
              <a:rPr lang="en-US" altLang="zh-CN" sz="1600">
                <a:solidFill>
                  <a:srgbClr val="000000"/>
                </a:solidFill>
                <a:latin typeface="Arial" panose="020B0604020202020204" pitchFamily="34" charset="0"/>
                <a:ea typeface="宋体" panose="02010600030101010101" pitchFamily="2" charset="-122"/>
              </a:rPr>
              <a:t>CD——</a:t>
            </a:r>
            <a:r>
              <a:rPr lang="zh-CN" altLang="en-US" sz="1600" dirty="0">
                <a:solidFill>
                  <a:srgbClr val="000000"/>
                </a:solidFill>
                <a:latin typeface="Arial" panose="020B0604020202020204" pitchFamily="34" charset="0"/>
                <a:ea typeface="宋体" panose="02010600030101010101" pitchFamily="2" charset="-122"/>
              </a:rPr>
              <a:t>退役处置费用</a:t>
            </a:r>
            <a:endParaRPr lang="zh-CN" altLang="en-US" sz="1600" dirty="0">
              <a:solidFill>
                <a:srgbClr val="000000"/>
              </a:solidFill>
              <a:latin typeface="Arial" panose="020B0604020202020204" pitchFamily="34" charset="0"/>
              <a:ea typeface="宋体" panose="02010600030101010101" pitchFamily="2" charset="-122"/>
            </a:endParaRPr>
          </a:p>
        </p:txBody>
      </p:sp>
      <p:sp>
        <p:nvSpPr>
          <p:cNvPr id="420871" name="矩形 420870"/>
          <p:cNvSpPr/>
          <p:nvPr/>
        </p:nvSpPr>
        <p:spPr>
          <a:xfrm>
            <a:off x="990600" y="1371600"/>
            <a:ext cx="2057400" cy="590550"/>
          </a:xfrm>
          <a:prstGeom prst="rect">
            <a:avLst/>
          </a:prstGeom>
          <a:solidFill>
            <a:srgbClr val="FCFF91"/>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spAutoFit/>
          </a:bodyPr>
          <a:p>
            <a:pPr lvl="0">
              <a:spcBef>
                <a:spcPct val="50000"/>
              </a:spcBef>
            </a:pPr>
            <a:r>
              <a:rPr lang="en-US" altLang="zh-CN" sz="1600">
                <a:solidFill>
                  <a:srgbClr val="000000"/>
                </a:solidFill>
                <a:latin typeface="Arial" panose="020B0604020202020204" pitchFamily="34" charset="0"/>
                <a:ea typeface="宋体" panose="02010600030101010101" pitchFamily="2" charset="-122"/>
              </a:rPr>
              <a:t>LCC——</a:t>
            </a:r>
            <a:r>
              <a:rPr lang="zh-CN" altLang="en-US" sz="1600" dirty="0">
                <a:solidFill>
                  <a:srgbClr val="000000"/>
                </a:solidFill>
                <a:latin typeface="Arial" panose="020B0604020202020204" pitchFamily="34" charset="0"/>
                <a:ea typeface="宋体" panose="02010600030101010101" pitchFamily="2" charset="-122"/>
              </a:rPr>
              <a:t>寿命周期费用</a:t>
            </a:r>
            <a:endParaRPr lang="zh-CN" altLang="en-US" sz="1600" dirty="0">
              <a:solidFill>
                <a:srgbClr val="000000"/>
              </a:solidFill>
              <a:latin typeface="Arial" panose="020B0604020202020204" pitchFamily="34" charset="0"/>
              <a:ea typeface="宋体" panose="02010600030101010101" pitchFamily="2" charset="-122"/>
            </a:endParaRPr>
          </a:p>
        </p:txBody>
      </p:sp>
      <p:sp>
        <p:nvSpPr>
          <p:cNvPr id="420872" name="矩形 420871"/>
          <p:cNvSpPr/>
          <p:nvPr/>
        </p:nvSpPr>
        <p:spPr>
          <a:xfrm>
            <a:off x="762000" y="3810000"/>
            <a:ext cx="2209800" cy="835025"/>
          </a:xfrm>
          <a:prstGeom prst="rect">
            <a:avLst/>
          </a:prstGeom>
          <a:solidFill>
            <a:srgbClr val="FCFF91"/>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spAutoFit/>
          </a:bodyPr>
          <a:p>
            <a:pPr lvl="0">
              <a:spcBef>
                <a:spcPct val="50000"/>
              </a:spcBef>
            </a:pPr>
            <a:r>
              <a:rPr lang="en-US" altLang="zh-CN" sz="1600">
                <a:solidFill>
                  <a:srgbClr val="000000"/>
                </a:solidFill>
                <a:latin typeface="Arial" panose="020B0604020202020204" pitchFamily="34" charset="0"/>
                <a:ea typeface="宋体" panose="02010600030101010101" pitchFamily="2" charset="-122"/>
              </a:rPr>
              <a:t>CI——</a:t>
            </a:r>
            <a:r>
              <a:rPr lang="zh-CN" altLang="en-US" sz="1600" dirty="0">
                <a:solidFill>
                  <a:srgbClr val="000000"/>
                </a:solidFill>
                <a:latin typeface="Arial" panose="020B0604020202020204" pitchFamily="34" charset="0"/>
                <a:ea typeface="宋体" panose="02010600030101010101" pitchFamily="2" charset="-122"/>
              </a:rPr>
              <a:t>采办费用，包括采购成本及建设成本</a:t>
            </a:r>
            <a:endParaRPr lang="zh-CN" altLang="en-US" sz="1600" dirty="0">
              <a:solidFill>
                <a:srgbClr val="000000"/>
              </a:solidFill>
              <a:latin typeface="Arial" panose="020B0604020202020204" pitchFamily="34" charset="0"/>
              <a:ea typeface="宋体" panose="02010600030101010101" pitchFamily="2" charset="-122"/>
            </a:endParaRPr>
          </a:p>
        </p:txBody>
      </p:sp>
      <p:sp>
        <p:nvSpPr>
          <p:cNvPr id="420873" name="矩形 420872"/>
          <p:cNvSpPr/>
          <p:nvPr/>
        </p:nvSpPr>
        <p:spPr>
          <a:xfrm>
            <a:off x="2362200" y="5410200"/>
            <a:ext cx="1828800" cy="346075"/>
          </a:xfrm>
          <a:prstGeom prst="rect">
            <a:avLst/>
          </a:prstGeom>
          <a:solidFill>
            <a:srgbClr val="FCFF91"/>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spAutoFit/>
          </a:bodyPr>
          <a:p>
            <a:pPr lvl="0">
              <a:spcBef>
                <a:spcPct val="50000"/>
              </a:spcBef>
            </a:pPr>
            <a:r>
              <a:rPr lang="en-US" altLang="zh-CN" sz="1600">
                <a:solidFill>
                  <a:srgbClr val="000000"/>
                </a:solidFill>
                <a:latin typeface="Arial" panose="020B0604020202020204" pitchFamily="34" charset="0"/>
                <a:ea typeface="宋体" panose="02010600030101010101" pitchFamily="2" charset="-122"/>
              </a:rPr>
              <a:t>CO——</a:t>
            </a:r>
            <a:r>
              <a:rPr lang="zh-CN" altLang="en-US" sz="1600" dirty="0">
                <a:solidFill>
                  <a:srgbClr val="000000"/>
                </a:solidFill>
                <a:latin typeface="Arial" panose="020B0604020202020204" pitchFamily="34" charset="0"/>
                <a:ea typeface="宋体" panose="02010600030101010101" pitchFamily="2" charset="-122"/>
              </a:rPr>
              <a:t>运行费用</a:t>
            </a:r>
            <a:r>
              <a:rPr lang="en-US" altLang="zh-CN" sz="1600">
                <a:solidFill>
                  <a:srgbClr val="000000"/>
                </a:solidFill>
                <a:latin typeface="Arial" panose="020B0604020202020204" pitchFamily="34" charset="0"/>
                <a:ea typeface="宋体" panose="02010600030101010101" pitchFamily="2" charset="-122"/>
              </a:rPr>
              <a:t>） </a:t>
            </a:r>
            <a:endParaRPr lang="zh-CN" altLang="en-US" sz="1600">
              <a:solidFill>
                <a:srgbClr val="000000"/>
              </a:solidFill>
              <a:latin typeface="Arial" panose="020B0604020202020204" pitchFamily="34" charset="0"/>
              <a:ea typeface="宋体" panose="02010600030101010101" pitchFamily="2" charset="-122"/>
            </a:endParaRPr>
          </a:p>
        </p:txBody>
      </p:sp>
      <p:cxnSp>
        <p:nvCxnSpPr>
          <p:cNvPr id="420874" name="肘形连接符 420873"/>
          <p:cNvCxnSpPr>
            <a:stCxn id="420871" idx="3"/>
            <a:endCxn id="420875" idx="1"/>
          </p:cNvCxnSpPr>
          <p:nvPr/>
        </p:nvCxnSpPr>
        <p:spPr>
          <a:xfrm flipV="1">
            <a:off x="3048000" y="1662113"/>
            <a:ext cx="914400" cy="4762"/>
          </a:xfrm>
          <a:prstGeom prst="bentConnector3">
            <a:avLst>
              <a:gd name="adj1" fmla="val 50000"/>
            </a:avLst>
          </a:prstGeom>
          <a:ln w="9525" cap="flat" cmpd="sng">
            <a:solidFill>
              <a:schemeClr val="tx1"/>
            </a:solidFill>
            <a:prstDash val="solid"/>
            <a:miter/>
            <a:headEnd type="triangle" w="med" len="med"/>
            <a:tailEnd type="triangle" w="med" len="med"/>
          </a:ln>
        </p:spPr>
      </p:cxnSp>
      <p:sp>
        <p:nvSpPr>
          <p:cNvPr id="420875" name="文本框 420874"/>
          <p:cNvSpPr txBox="1"/>
          <p:nvPr/>
        </p:nvSpPr>
        <p:spPr>
          <a:xfrm>
            <a:off x="3962400" y="1371600"/>
            <a:ext cx="1600200" cy="579438"/>
          </a:xfrm>
          <a:prstGeom prst="rect">
            <a:avLst/>
          </a:prstGeom>
          <a:solidFill>
            <a:schemeClr val="accent1"/>
          </a:solidFill>
          <a:ln w="9525">
            <a:noFill/>
          </a:ln>
        </p:spPr>
        <p:txBody>
          <a:bodyPr>
            <a:spAutoFit/>
          </a:bodyPr>
          <a:p>
            <a:pPr lvl="0" algn="ctr">
              <a:spcBef>
                <a:spcPct val="50000"/>
              </a:spcBef>
            </a:pPr>
            <a:r>
              <a:rPr lang="en-US" altLang="zh-CN" sz="3200" b="1">
                <a:solidFill>
                  <a:schemeClr val="tx1"/>
                </a:solidFill>
                <a:latin typeface="Arial" panose="020B0604020202020204" pitchFamily="34" charset="0"/>
                <a:ea typeface="宋体" panose="02010600030101010101" pitchFamily="2" charset="-122"/>
              </a:rPr>
              <a:t>LCC</a:t>
            </a:r>
            <a:endParaRPr lang="en-US" altLang="zh-CN" sz="3200" b="1">
              <a:solidFill>
                <a:schemeClr val="tx1"/>
              </a:solidFill>
              <a:latin typeface="Arial" panose="020B0604020202020204" pitchFamily="34" charset="0"/>
              <a:ea typeface="宋体" panose="02010600030101010101" pitchFamily="2" charset="-122"/>
            </a:endParaRPr>
          </a:p>
        </p:txBody>
      </p:sp>
      <p:sp>
        <p:nvSpPr>
          <p:cNvPr id="420876" name="文本框 420875"/>
          <p:cNvSpPr txBox="1"/>
          <p:nvPr/>
        </p:nvSpPr>
        <p:spPr>
          <a:xfrm>
            <a:off x="7162800" y="2514600"/>
            <a:ext cx="1066800" cy="406400"/>
          </a:xfrm>
          <a:prstGeom prst="rect">
            <a:avLst/>
          </a:prstGeom>
          <a:solidFill>
            <a:schemeClr val="accent1"/>
          </a:solidFill>
          <a:ln w="9525" cap="flat" cmpd="sng">
            <a:solidFill>
              <a:schemeClr val="bg2"/>
            </a:solidFill>
            <a:prstDash val="solid"/>
            <a:miter/>
            <a:headEnd type="none" w="med" len="med"/>
            <a:tailEnd type="none" w="med" len="med"/>
          </a:ln>
        </p:spPr>
        <p:txBody>
          <a:bodyPr>
            <a:spAutoFit/>
          </a:bodyPr>
          <a:p>
            <a:pPr lvl="0" algn="ctr">
              <a:spcBef>
                <a:spcPct val="50000"/>
              </a:spcBef>
            </a:pPr>
            <a:r>
              <a:rPr lang="en-US" altLang="zh-CN" sz="2000" b="1">
                <a:solidFill>
                  <a:schemeClr val="tx1"/>
                </a:solidFill>
                <a:latin typeface="Arial" panose="020B0604020202020204" pitchFamily="34" charset="0"/>
                <a:ea typeface="宋体" panose="02010600030101010101" pitchFamily="2" charset="-122"/>
              </a:rPr>
              <a:t>CD</a:t>
            </a:r>
            <a:endParaRPr lang="en-US" altLang="zh-CN" sz="2000" b="1">
              <a:solidFill>
                <a:schemeClr val="tx1"/>
              </a:solidFill>
              <a:latin typeface="Arial" panose="020B0604020202020204" pitchFamily="34" charset="0"/>
              <a:ea typeface="宋体" panose="02010600030101010101" pitchFamily="2" charset="-122"/>
            </a:endParaRPr>
          </a:p>
        </p:txBody>
      </p:sp>
      <p:sp>
        <p:nvSpPr>
          <p:cNvPr id="420877" name="文本框 420876"/>
          <p:cNvSpPr txBox="1"/>
          <p:nvPr/>
        </p:nvSpPr>
        <p:spPr>
          <a:xfrm>
            <a:off x="1295400" y="2514600"/>
            <a:ext cx="1066800" cy="406400"/>
          </a:xfrm>
          <a:prstGeom prst="rect">
            <a:avLst/>
          </a:prstGeom>
          <a:solidFill>
            <a:schemeClr val="accent1"/>
          </a:solidFill>
          <a:ln w="9525" cap="flat" cmpd="sng">
            <a:solidFill>
              <a:schemeClr val="bg2"/>
            </a:solidFill>
            <a:prstDash val="solid"/>
            <a:miter/>
            <a:headEnd type="none" w="med" len="med"/>
            <a:tailEnd type="none" w="med" len="med"/>
          </a:ln>
        </p:spPr>
        <p:txBody>
          <a:bodyPr>
            <a:spAutoFit/>
          </a:bodyPr>
          <a:p>
            <a:pPr lvl="0" algn="ctr">
              <a:spcBef>
                <a:spcPct val="50000"/>
              </a:spcBef>
            </a:pPr>
            <a:r>
              <a:rPr lang="en-US" altLang="zh-CN" sz="2000" b="1">
                <a:solidFill>
                  <a:schemeClr val="tx1"/>
                </a:solidFill>
                <a:latin typeface="Arial" panose="020B0604020202020204" pitchFamily="34" charset="0"/>
                <a:ea typeface="宋体" panose="02010600030101010101" pitchFamily="2" charset="-122"/>
              </a:rPr>
              <a:t>CI</a:t>
            </a:r>
            <a:endParaRPr lang="en-US" altLang="zh-CN" sz="2000" b="1">
              <a:solidFill>
                <a:schemeClr val="tx1"/>
              </a:solidFill>
              <a:latin typeface="Arial" panose="020B0604020202020204" pitchFamily="34" charset="0"/>
              <a:ea typeface="宋体" panose="02010600030101010101" pitchFamily="2" charset="-122"/>
            </a:endParaRPr>
          </a:p>
        </p:txBody>
      </p:sp>
      <p:sp>
        <p:nvSpPr>
          <p:cNvPr id="420878" name="文本框 420877"/>
          <p:cNvSpPr txBox="1"/>
          <p:nvPr/>
        </p:nvSpPr>
        <p:spPr>
          <a:xfrm>
            <a:off x="2743200" y="2514600"/>
            <a:ext cx="1066800" cy="406400"/>
          </a:xfrm>
          <a:prstGeom prst="rect">
            <a:avLst/>
          </a:prstGeom>
          <a:solidFill>
            <a:schemeClr val="accent1"/>
          </a:solidFill>
          <a:ln w="9525" cap="flat" cmpd="sng">
            <a:solidFill>
              <a:schemeClr val="bg2"/>
            </a:solidFill>
            <a:prstDash val="solid"/>
            <a:miter/>
            <a:headEnd type="none" w="med" len="med"/>
            <a:tailEnd type="none" w="med" len="med"/>
          </a:ln>
        </p:spPr>
        <p:txBody>
          <a:bodyPr>
            <a:spAutoFit/>
          </a:bodyPr>
          <a:p>
            <a:pPr lvl="0" algn="ctr">
              <a:spcBef>
                <a:spcPct val="50000"/>
              </a:spcBef>
            </a:pPr>
            <a:r>
              <a:rPr lang="en-US" altLang="zh-CN" sz="2000" b="1">
                <a:solidFill>
                  <a:schemeClr val="tx1"/>
                </a:solidFill>
                <a:latin typeface="Arial" panose="020B0604020202020204" pitchFamily="34" charset="0"/>
                <a:ea typeface="宋体" panose="02010600030101010101" pitchFamily="2" charset="-122"/>
              </a:rPr>
              <a:t>CO</a:t>
            </a:r>
            <a:endParaRPr lang="en-US" altLang="zh-CN" sz="2000" b="1">
              <a:solidFill>
                <a:schemeClr val="tx1"/>
              </a:solidFill>
              <a:latin typeface="Arial" panose="020B0604020202020204" pitchFamily="34" charset="0"/>
              <a:ea typeface="宋体" panose="02010600030101010101" pitchFamily="2" charset="-122"/>
            </a:endParaRPr>
          </a:p>
        </p:txBody>
      </p:sp>
      <p:sp>
        <p:nvSpPr>
          <p:cNvPr id="420879" name="文本框 420878"/>
          <p:cNvSpPr txBox="1"/>
          <p:nvPr/>
        </p:nvSpPr>
        <p:spPr>
          <a:xfrm>
            <a:off x="4267200" y="2514600"/>
            <a:ext cx="1066800" cy="406400"/>
          </a:xfrm>
          <a:prstGeom prst="rect">
            <a:avLst/>
          </a:prstGeom>
          <a:solidFill>
            <a:schemeClr val="accent1"/>
          </a:solidFill>
          <a:ln w="9525" cap="flat" cmpd="sng">
            <a:solidFill>
              <a:schemeClr val="bg2"/>
            </a:solidFill>
            <a:prstDash val="solid"/>
            <a:miter/>
            <a:headEnd type="none" w="med" len="med"/>
            <a:tailEnd type="none" w="med" len="med"/>
          </a:ln>
        </p:spPr>
        <p:txBody>
          <a:bodyPr>
            <a:spAutoFit/>
          </a:bodyPr>
          <a:p>
            <a:pPr lvl="0" algn="ctr">
              <a:spcBef>
                <a:spcPct val="50000"/>
              </a:spcBef>
            </a:pPr>
            <a:r>
              <a:rPr lang="en-US" altLang="zh-CN" sz="2000" b="1">
                <a:solidFill>
                  <a:schemeClr val="tx1"/>
                </a:solidFill>
                <a:latin typeface="Arial" panose="020B0604020202020204" pitchFamily="34" charset="0"/>
                <a:ea typeface="宋体" panose="02010600030101010101" pitchFamily="2" charset="-122"/>
              </a:rPr>
              <a:t>CM</a:t>
            </a:r>
            <a:endParaRPr lang="en-US" altLang="zh-CN" sz="2000" b="1">
              <a:solidFill>
                <a:schemeClr val="tx1"/>
              </a:solidFill>
              <a:latin typeface="Arial" panose="020B0604020202020204" pitchFamily="34" charset="0"/>
              <a:ea typeface="宋体" panose="02010600030101010101" pitchFamily="2" charset="-122"/>
            </a:endParaRPr>
          </a:p>
        </p:txBody>
      </p:sp>
      <p:sp>
        <p:nvSpPr>
          <p:cNvPr id="420880" name="文本框 420879"/>
          <p:cNvSpPr txBox="1"/>
          <p:nvPr/>
        </p:nvSpPr>
        <p:spPr>
          <a:xfrm>
            <a:off x="5715000" y="2514600"/>
            <a:ext cx="1066800" cy="406400"/>
          </a:xfrm>
          <a:prstGeom prst="rect">
            <a:avLst/>
          </a:prstGeom>
          <a:solidFill>
            <a:schemeClr val="accent1"/>
          </a:solidFill>
          <a:ln w="9525" cap="flat" cmpd="sng">
            <a:solidFill>
              <a:schemeClr val="bg2"/>
            </a:solidFill>
            <a:prstDash val="solid"/>
            <a:miter/>
            <a:headEnd type="none" w="med" len="med"/>
            <a:tailEnd type="none" w="med" len="med"/>
          </a:ln>
        </p:spPr>
        <p:txBody>
          <a:bodyPr>
            <a:spAutoFit/>
          </a:bodyPr>
          <a:p>
            <a:pPr lvl="0" algn="ctr">
              <a:spcBef>
                <a:spcPct val="50000"/>
              </a:spcBef>
            </a:pPr>
            <a:r>
              <a:rPr lang="en-US" altLang="zh-CN" sz="2000" b="1">
                <a:solidFill>
                  <a:schemeClr val="tx1"/>
                </a:solidFill>
                <a:latin typeface="Arial" panose="020B0604020202020204" pitchFamily="34" charset="0"/>
                <a:ea typeface="宋体" panose="02010600030101010101" pitchFamily="2" charset="-122"/>
              </a:rPr>
              <a:t>CF</a:t>
            </a:r>
            <a:endParaRPr lang="en-US" altLang="zh-CN" sz="2000" b="1">
              <a:solidFill>
                <a:schemeClr val="tx1"/>
              </a:solidFill>
              <a:latin typeface="Arial" panose="020B0604020202020204" pitchFamily="34" charset="0"/>
              <a:ea typeface="宋体" panose="02010600030101010101" pitchFamily="2" charset="-122"/>
            </a:endParaRPr>
          </a:p>
        </p:txBody>
      </p:sp>
      <p:grpSp>
        <p:nvGrpSpPr>
          <p:cNvPr id="420881" name="组合 420880"/>
          <p:cNvGrpSpPr/>
          <p:nvPr/>
        </p:nvGrpSpPr>
        <p:grpSpPr>
          <a:xfrm>
            <a:off x="1752600" y="1981200"/>
            <a:ext cx="5943600" cy="533400"/>
            <a:chOff x="1056" y="1104"/>
            <a:chExt cx="3744" cy="336"/>
          </a:xfrm>
        </p:grpSpPr>
        <p:sp>
          <p:nvSpPr>
            <p:cNvPr id="420882" name="直接连接符 420881"/>
            <p:cNvSpPr/>
            <p:nvPr/>
          </p:nvSpPr>
          <p:spPr>
            <a:xfrm>
              <a:off x="1056" y="1248"/>
              <a:ext cx="3744" cy="0"/>
            </a:xfrm>
            <a:prstGeom prst="line">
              <a:avLst/>
            </a:prstGeom>
            <a:ln w="9525" cap="flat" cmpd="sng">
              <a:solidFill>
                <a:schemeClr val="tx1"/>
              </a:solidFill>
              <a:prstDash val="solid"/>
              <a:headEnd type="none" w="med" len="med"/>
              <a:tailEnd type="none" w="med" len="med"/>
            </a:ln>
          </p:spPr>
        </p:sp>
        <p:sp>
          <p:nvSpPr>
            <p:cNvPr id="420883" name="直接连接符 420882"/>
            <p:cNvSpPr/>
            <p:nvPr/>
          </p:nvSpPr>
          <p:spPr>
            <a:xfrm>
              <a:off x="2976" y="1104"/>
              <a:ext cx="0" cy="336"/>
            </a:xfrm>
            <a:prstGeom prst="line">
              <a:avLst/>
            </a:prstGeom>
            <a:ln w="9525" cap="flat" cmpd="sng">
              <a:solidFill>
                <a:schemeClr val="tx1"/>
              </a:solidFill>
              <a:prstDash val="solid"/>
              <a:headEnd type="none" w="med" len="med"/>
              <a:tailEnd type="none" w="med" len="med"/>
            </a:ln>
          </p:spPr>
        </p:sp>
        <p:sp>
          <p:nvSpPr>
            <p:cNvPr id="420884" name="直接连接符 420883"/>
            <p:cNvSpPr/>
            <p:nvPr/>
          </p:nvSpPr>
          <p:spPr>
            <a:xfrm>
              <a:off x="1056" y="1248"/>
              <a:ext cx="0" cy="192"/>
            </a:xfrm>
            <a:prstGeom prst="line">
              <a:avLst/>
            </a:prstGeom>
            <a:ln w="9525" cap="flat" cmpd="sng">
              <a:solidFill>
                <a:schemeClr val="tx1"/>
              </a:solidFill>
              <a:prstDash val="solid"/>
              <a:headEnd type="none" w="med" len="med"/>
              <a:tailEnd type="none" w="med" len="med"/>
            </a:ln>
          </p:spPr>
        </p:sp>
        <p:sp>
          <p:nvSpPr>
            <p:cNvPr id="420885" name="直接连接符 420884"/>
            <p:cNvSpPr/>
            <p:nvPr/>
          </p:nvSpPr>
          <p:spPr>
            <a:xfrm>
              <a:off x="3888" y="1248"/>
              <a:ext cx="0" cy="192"/>
            </a:xfrm>
            <a:prstGeom prst="line">
              <a:avLst/>
            </a:prstGeom>
            <a:ln w="9525" cap="flat" cmpd="sng">
              <a:solidFill>
                <a:schemeClr val="tx1"/>
              </a:solidFill>
              <a:prstDash val="solid"/>
              <a:headEnd type="none" w="med" len="med"/>
              <a:tailEnd type="none" w="med" len="med"/>
            </a:ln>
          </p:spPr>
        </p:sp>
        <p:sp>
          <p:nvSpPr>
            <p:cNvPr id="420886" name="直接连接符 420885"/>
            <p:cNvSpPr/>
            <p:nvPr/>
          </p:nvSpPr>
          <p:spPr>
            <a:xfrm>
              <a:off x="4800" y="1248"/>
              <a:ext cx="0" cy="192"/>
            </a:xfrm>
            <a:prstGeom prst="line">
              <a:avLst/>
            </a:prstGeom>
            <a:ln w="9525" cap="flat" cmpd="sng">
              <a:solidFill>
                <a:schemeClr val="tx1"/>
              </a:solidFill>
              <a:prstDash val="solid"/>
              <a:headEnd type="none" w="med" len="med"/>
              <a:tailEnd type="none" w="med" len="med"/>
            </a:ln>
          </p:spPr>
        </p:sp>
        <p:sp>
          <p:nvSpPr>
            <p:cNvPr id="420887" name="直接连接符 420886"/>
            <p:cNvSpPr/>
            <p:nvPr/>
          </p:nvSpPr>
          <p:spPr>
            <a:xfrm>
              <a:off x="2016" y="1248"/>
              <a:ext cx="0" cy="192"/>
            </a:xfrm>
            <a:prstGeom prst="line">
              <a:avLst/>
            </a:prstGeom>
            <a:ln w="9525" cap="flat" cmpd="sng">
              <a:solidFill>
                <a:schemeClr val="tx1"/>
              </a:solidFill>
              <a:prstDash val="solid"/>
              <a:headEnd type="none" w="med" len="med"/>
              <a:tailEnd type="none" w="med" len="med"/>
            </a:ln>
          </p:spPr>
        </p:sp>
      </p:grpSp>
      <p:cxnSp>
        <p:nvCxnSpPr>
          <p:cNvPr id="420888" name="直接箭头连接符 420887"/>
          <p:cNvCxnSpPr>
            <a:stCxn id="420879" idx="2"/>
            <a:endCxn id="420868" idx="0"/>
          </p:cNvCxnSpPr>
          <p:nvPr/>
        </p:nvCxnSpPr>
        <p:spPr>
          <a:xfrm>
            <a:off x="4800600" y="2921000"/>
            <a:ext cx="0" cy="889000"/>
          </a:xfrm>
          <a:prstGeom prst="straightConnector1">
            <a:avLst/>
          </a:prstGeom>
          <a:ln w="9525" cap="flat" cmpd="sng">
            <a:solidFill>
              <a:schemeClr val="tx1"/>
            </a:solidFill>
            <a:prstDash val="solid"/>
            <a:headEnd type="triangle" w="med" len="med"/>
            <a:tailEnd type="triangle" w="med" len="med"/>
          </a:ln>
        </p:spPr>
      </p:cxnSp>
      <p:cxnSp>
        <p:nvCxnSpPr>
          <p:cNvPr id="420889" name="直接箭头连接符 420888"/>
          <p:cNvCxnSpPr>
            <a:stCxn id="420880" idx="2"/>
            <a:endCxn id="420869" idx="0"/>
          </p:cNvCxnSpPr>
          <p:nvPr/>
        </p:nvCxnSpPr>
        <p:spPr>
          <a:xfrm>
            <a:off x="6248400" y="2921000"/>
            <a:ext cx="76200" cy="2413000"/>
          </a:xfrm>
          <a:prstGeom prst="straightConnector1">
            <a:avLst/>
          </a:prstGeom>
          <a:ln w="9525" cap="flat" cmpd="sng">
            <a:solidFill>
              <a:schemeClr val="tx1"/>
            </a:solidFill>
            <a:prstDash val="solid"/>
            <a:headEnd type="triangle" w="med" len="med"/>
            <a:tailEnd type="triangle" w="med" len="med"/>
          </a:ln>
        </p:spPr>
      </p:cxnSp>
      <p:cxnSp>
        <p:nvCxnSpPr>
          <p:cNvPr id="420890" name="直接箭头连接符 420889"/>
          <p:cNvCxnSpPr>
            <a:stCxn id="420878" idx="2"/>
            <a:endCxn id="420873" idx="0"/>
          </p:cNvCxnSpPr>
          <p:nvPr/>
        </p:nvCxnSpPr>
        <p:spPr>
          <a:xfrm>
            <a:off x="3276600" y="2921000"/>
            <a:ext cx="0" cy="2489200"/>
          </a:xfrm>
          <a:prstGeom prst="straightConnector1">
            <a:avLst/>
          </a:prstGeom>
          <a:ln w="9525" cap="flat" cmpd="sng">
            <a:solidFill>
              <a:schemeClr val="tx1"/>
            </a:solidFill>
            <a:prstDash val="solid"/>
            <a:headEnd type="triangle" w="med" len="med"/>
            <a:tailEnd type="triangle" w="med" len="med"/>
          </a:ln>
        </p:spPr>
      </p:cxnSp>
      <p:cxnSp>
        <p:nvCxnSpPr>
          <p:cNvPr id="420891" name="直接箭头连接符 420890"/>
          <p:cNvCxnSpPr>
            <a:stCxn id="420876" idx="2"/>
            <a:endCxn id="420870" idx="0"/>
          </p:cNvCxnSpPr>
          <p:nvPr/>
        </p:nvCxnSpPr>
        <p:spPr>
          <a:xfrm flipH="1">
            <a:off x="7691438" y="2921000"/>
            <a:ext cx="4762" cy="965200"/>
          </a:xfrm>
          <a:prstGeom prst="straightConnector1">
            <a:avLst/>
          </a:prstGeom>
          <a:ln w="9525" cap="flat" cmpd="sng">
            <a:solidFill>
              <a:schemeClr val="tx1"/>
            </a:solidFill>
            <a:prstDash val="solid"/>
            <a:headEnd type="triangle" w="med" len="med"/>
            <a:tailEnd type="triangle" w="med" len="med"/>
          </a:ln>
        </p:spPr>
      </p:cxnSp>
      <p:cxnSp>
        <p:nvCxnSpPr>
          <p:cNvPr id="420892" name="直接箭头连接符 420891"/>
          <p:cNvCxnSpPr/>
          <p:nvPr/>
        </p:nvCxnSpPr>
        <p:spPr>
          <a:xfrm>
            <a:off x="1828800" y="2895600"/>
            <a:ext cx="38100" cy="914400"/>
          </a:xfrm>
          <a:prstGeom prst="straightConnector1">
            <a:avLst/>
          </a:prstGeom>
          <a:ln w="9525" cap="flat" cmpd="sng">
            <a:solidFill>
              <a:schemeClr val="tx1"/>
            </a:solidFill>
            <a:prstDash val="solid"/>
            <a:headEnd type="triangle" w="med" len="med"/>
            <a:tailEnd type="triangle" w="med" len="med"/>
          </a:ln>
        </p:spPr>
      </p:cxnSp>
      <p:sp>
        <p:nvSpPr>
          <p:cNvPr id="420893" name="矩形 420892"/>
          <p:cNvSpPr/>
          <p:nvPr/>
        </p:nvSpPr>
        <p:spPr>
          <a:xfrm>
            <a:off x="1447800" y="5943600"/>
            <a:ext cx="5791200" cy="457200"/>
          </a:xfrm>
          <a:prstGeom prst="rect">
            <a:avLst/>
          </a:prstGeom>
          <a:noFill/>
          <a:ln w="9525">
            <a:noFill/>
          </a:ln>
        </p:spPr>
        <p:txBody>
          <a:bodyPr>
            <a:spAutoFit/>
          </a:bodyPr>
          <a:p>
            <a:pPr lvl="0"/>
            <a:r>
              <a:rPr lang="zh-CN" altLang="en-US" sz="2400" dirty="0">
                <a:solidFill>
                  <a:srgbClr val="99FFCC"/>
                </a:solidFill>
                <a:latin typeface="Times New Roman" panose="02020603050405020304" pitchFamily="18" charset="0"/>
                <a:ea typeface="华文新魏" pitchFamily="2" charset="-122"/>
              </a:rPr>
              <a:t>在二级费用中包含环保所需的费用。</a:t>
            </a:r>
            <a:endParaRPr lang="zh-CN" altLang="en-US" sz="2400" dirty="0">
              <a:solidFill>
                <a:srgbClr val="99FFCC"/>
              </a:solidFill>
              <a:latin typeface="Times New Roman" panose="02020603050405020304" pitchFamily="18" charset="0"/>
              <a:ea typeface="华文新魏" pitchFamily="2" charset="-122"/>
            </a:endParaRPr>
          </a:p>
        </p:txBody>
      </p:sp>
      <p:sp>
        <p:nvSpPr>
          <p:cNvPr id="420894" name="矩形 420893"/>
          <p:cNvSpPr/>
          <p:nvPr/>
        </p:nvSpPr>
        <p:spPr>
          <a:xfrm>
            <a:off x="685800" y="1371600"/>
            <a:ext cx="7772400" cy="4114800"/>
          </a:xfrm>
          <a:prstGeom prst="rect">
            <a:avLst/>
          </a:prstGeom>
          <a:noFill/>
          <a:ln w="9525">
            <a:noFill/>
          </a:ln>
        </p:spPr>
        <p:txBody>
          <a:bodyPr lIns="92075" tIns="46038" rIns="92075" bIns="46038"/>
          <a:lstStyle>
            <a:lvl1pPr marL="342900" lvl="0" indent="-342900" algn="l" defTabSz="914400" eaLnBrk="1" fontAlgn="base" latinLnBrk="0" hangingPunct="1">
              <a:lnSpc>
                <a:spcPct val="100000"/>
              </a:lnSpc>
              <a:spcBef>
                <a:spcPct val="20000"/>
              </a:spcBef>
              <a:spcAft>
                <a:spcPct val="0"/>
              </a:spcAft>
              <a:buClr>
                <a:schemeClr val="accent1"/>
              </a:buClr>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accent2"/>
              </a:buClr>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accent2"/>
              </a:buClr>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accent1"/>
              </a:buClr>
              <a:buChar char="•"/>
              <a:defRPr sz="2000" b="0" i="0" u="none" kern="1200" baseline="0">
                <a:solidFill>
                  <a:schemeClr val="tx1"/>
                </a:solidFill>
                <a:latin typeface="+mn-lt"/>
                <a:ea typeface="+mn-ea"/>
                <a:cs typeface="+mn-cs"/>
              </a:defRPr>
            </a:lvl5pPr>
          </a:lstStyle>
          <a:p>
            <a:pPr lvl="0"/>
            <a:endParaRPr lang="zh-CN" altLang="en-US" dirty="0"/>
          </a:p>
          <a:p>
            <a:pPr lvl="0">
              <a:buNone/>
            </a:pPr>
            <a:r>
              <a:rPr lang="en-US" altLang="zh-CN"/>
              <a:t>             </a:t>
            </a:r>
            <a:endParaRPr lang="zh-CN" altLang="en-US" sz="6000" dirty="0">
              <a:latin typeface="华文彩云" pitchFamily="2" charset="-122"/>
              <a:ea typeface="华文彩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0874"/>
                                        </p:tgtEl>
                                        <p:attrNameLst>
                                          <p:attrName>style.visibility</p:attrName>
                                        </p:attrNameLst>
                                      </p:cBhvr>
                                      <p:to>
                                        <p:strVal val="visible"/>
                                      </p:to>
                                    </p:set>
                                    <p:anim calcmode="lin" valueType="num">
                                      <p:cBhvr additive="base">
                                        <p:cTn id="7" dur="500" fill="hold"/>
                                        <p:tgtEl>
                                          <p:spTgt spid="420874"/>
                                        </p:tgtEl>
                                        <p:attrNameLst>
                                          <p:attrName>ppt_x</p:attrName>
                                        </p:attrNameLst>
                                      </p:cBhvr>
                                      <p:tavLst>
                                        <p:tav tm="0">
                                          <p:val>
                                            <p:strVal val="0-#ppt_w/2"/>
                                          </p:val>
                                        </p:tav>
                                        <p:tav tm="100000">
                                          <p:val>
                                            <p:strVal val="#ppt_x"/>
                                          </p:val>
                                        </p:tav>
                                      </p:tavLst>
                                    </p:anim>
                                    <p:anim calcmode="lin" valueType="num">
                                      <p:cBhvr additive="base">
                                        <p:cTn id="8" dur="500" fill="hold"/>
                                        <p:tgtEl>
                                          <p:spTgt spid="4208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20871"/>
                                        </p:tgtEl>
                                        <p:attrNameLst>
                                          <p:attrName>style.visibility</p:attrName>
                                        </p:attrNameLst>
                                      </p:cBhvr>
                                      <p:to>
                                        <p:strVal val="visible"/>
                                      </p:to>
                                    </p:set>
                                    <p:anim calcmode="lin" valueType="num">
                                      <p:cBhvr additive="base">
                                        <p:cTn id="12" dur="500" fill="hold"/>
                                        <p:tgtEl>
                                          <p:spTgt spid="420871"/>
                                        </p:tgtEl>
                                        <p:attrNameLst>
                                          <p:attrName>ppt_x</p:attrName>
                                        </p:attrNameLst>
                                      </p:cBhvr>
                                      <p:tavLst>
                                        <p:tav tm="0">
                                          <p:val>
                                            <p:strVal val="0-#ppt_w/2"/>
                                          </p:val>
                                        </p:tav>
                                        <p:tav tm="100000">
                                          <p:val>
                                            <p:strVal val="#ppt_x"/>
                                          </p:val>
                                        </p:tav>
                                      </p:tavLst>
                                    </p:anim>
                                    <p:anim calcmode="lin" valueType="num">
                                      <p:cBhvr additive="base">
                                        <p:cTn id="13" dur="500" fill="hold"/>
                                        <p:tgtEl>
                                          <p:spTgt spid="42087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20892"/>
                                        </p:tgtEl>
                                        <p:attrNameLst>
                                          <p:attrName>style.visibility</p:attrName>
                                        </p:attrNameLst>
                                      </p:cBhvr>
                                      <p:to>
                                        <p:strVal val="visible"/>
                                      </p:to>
                                    </p:set>
                                    <p:anim calcmode="lin" valueType="num">
                                      <p:cBhvr additive="base">
                                        <p:cTn id="18" dur="500" fill="hold"/>
                                        <p:tgtEl>
                                          <p:spTgt spid="420892"/>
                                        </p:tgtEl>
                                        <p:attrNameLst>
                                          <p:attrName>ppt_x</p:attrName>
                                        </p:attrNameLst>
                                      </p:cBhvr>
                                      <p:tavLst>
                                        <p:tav tm="0">
                                          <p:val>
                                            <p:strVal val="#ppt_x"/>
                                          </p:val>
                                        </p:tav>
                                        <p:tav tm="100000">
                                          <p:val>
                                            <p:strVal val="#ppt_x"/>
                                          </p:val>
                                        </p:tav>
                                      </p:tavLst>
                                    </p:anim>
                                    <p:anim calcmode="lin" valueType="num">
                                      <p:cBhvr additive="base">
                                        <p:cTn id="19" dur="500" fill="hold"/>
                                        <p:tgtEl>
                                          <p:spTgt spid="42089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420872"/>
                                        </p:tgtEl>
                                        <p:attrNameLst>
                                          <p:attrName>style.visibility</p:attrName>
                                        </p:attrNameLst>
                                      </p:cBhvr>
                                      <p:to>
                                        <p:strVal val="visible"/>
                                      </p:to>
                                    </p:set>
                                    <p:anim calcmode="lin" valueType="num">
                                      <p:cBhvr additive="base">
                                        <p:cTn id="23" dur="500" fill="hold"/>
                                        <p:tgtEl>
                                          <p:spTgt spid="420872"/>
                                        </p:tgtEl>
                                        <p:attrNameLst>
                                          <p:attrName>ppt_x</p:attrName>
                                        </p:attrNameLst>
                                      </p:cBhvr>
                                      <p:tavLst>
                                        <p:tav tm="0">
                                          <p:val>
                                            <p:strVal val="0-#ppt_w/2"/>
                                          </p:val>
                                        </p:tav>
                                        <p:tav tm="100000">
                                          <p:val>
                                            <p:strVal val="#ppt_x"/>
                                          </p:val>
                                        </p:tav>
                                      </p:tavLst>
                                    </p:anim>
                                    <p:anim calcmode="lin" valueType="num">
                                      <p:cBhvr additive="base">
                                        <p:cTn id="24" dur="500" fill="hold"/>
                                        <p:tgtEl>
                                          <p:spTgt spid="42087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20890"/>
                                        </p:tgtEl>
                                        <p:attrNameLst>
                                          <p:attrName>style.visibility</p:attrName>
                                        </p:attrNameLst>
                                      </p:cBhvr>
                                      <p:to>
                                        <p:strVal val="visible"/>
                                      </p:to>
                                    </p:set>
                                    <p:anim calcmode="lin" valueType="num">
                                      <p:cBhvr additive="base">
                                        <p:cTn id="29" dur="500" fill="hold"/>
                                        <p:tgtEl>
                                          <p:spTgt spid="420890"/>
                                        </p:tgtEl>
                                        <p:attrNameLst>
                                          <p:attrName>ppt_x</p:attrName>
                                        </p:attrNameLst>
                                      </p:cBhvr>
                                      <p:tavLst>
                                        <p:tav tm="0">
                                          <p:val>
                                            <p:strVal val="#ppt_x"/>
                                          </p:val>
                                        </p:tav>
                                        <p:tav tm="100000">
                                          <p:val>
                                            <p:strVal val="#ppt_x"/>
                                          </p:val>
                                        </p:tav>
                                      </p:tavLst>
                                    </p:anim>
                                    <p:anim calcmode="lin" valueType="num">
                                      <p:cBhvr additive="base">
                                        <p:cTn id="30" dur="500" fill="hold"/>
                                        <p:tgtEl>
                                          <p:spTgt spid="42089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420873"/>
                                        </p:tgtEl>
                                        <p:attrNameLst>
                                          <p:attrName>style.visibility</p:attrName>
                                        </p:attrNameLst>
                                      </p:cBhvr>
                                      <p:to>
                                        <p:strVal val="visible"/>
                                      </p:to>
                                    </p:set>
                                    <p:anim calcmode="lin" valueType="num">
                                      <p:cBhvr additive="base">
                                        <p:cTn id="34" dur="500" fill="hold"/>
                                        <p:tgtEl>
                                          <p:spTgt spid="420873"/>
                                        </p:tgtEl>
                                        <p:attrNameLst>
                                          <p:attrName>ppt_x</p:attrName>
                                        </p:attrNameLst>
                                      </p:cBhvr>
                                      <p:tavLst>
                                        <p:tav tm="0">
                                          <p:val>
                                            <p:strVal val="#ppt_x"/>
                                          </p:val>
                                        </p:tav>
                                        <p:tav tm="100000">
                                          <p:val>
                                            <p:strVal val="#ppt_x"/>
                                          </p:val>
                                        </p:tav>
                                      </p:tavLst>
                                    </p:anim>
                                    <p:anim calcmode="lin" valueType="num">
                                      <p:cBhvr additive="base">
                                        <p:cTn id="35" dur="500" fill="hold"/>
                                        <p:tgtEl>
                                          <p:spTgt spid="42087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20888"/>
                                        </p:tgtEl>
                                        <p:attrNameLst>
                                          <p:attrName>style.visibility</p:attrName>
                                        </p:attrNameLst>
                                      </p:cBhvr>
                                      <p:to>
                                        <p:strVal val="visible"/>
                                      </p:to>
                                    </p:set>
                                    <p:anim calcmode="lin" valueType="num">
                                      <p:cBhvr additive="base">
                                        <p:cTn id="40" dur="500" fill="hold"/>
                                        <p:tgtEl>
                                          <p:spTgt spid="420888"/>
                                        </p:tgtEl>
                                        <p:attrNameLst>
                                          <p:attrName>ppt_x</p:attrName>
                                        </p:attrNameLst>
                                      </p:cBhvr>
                                      <p:tavLst>
                                        <p:tav tm="0">
                                          <p:val>
                                            <p:strVal val="#ppt_x"/>
                                          </p:val>
                                        </p:tav>
                                        <p:tav tm="100000">
                                          <p:val>
                                            <p:strVal val="#ppt_x"/>
                                          </p:val>
                                        </p:tav>
                                      </p:tavLst>
                                    </p:anim>
                                    <p:anim calcmode="lin" valueType="num">
                                      <p:cBhvr additive="base">
                                        <p:cTn id="41" dur="500" fill="hold"/>
                                        <p:tgtEl>
                                          <p:spTgt spid="420888"/>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3" presetClass="entr" presetSubtype="10" fill="hold" grpId="0" nodeType="afterEffect">
                                  <p:stCondLst>
                                    <p:cond delay="0"/>
                                  </p:stCondLst>
                                  <p:childTnLst>
                                    <p:set>
                                      <p:cBhvr>
                                        <p:cTn id="44" dur="1" fill="hold">
                                          <p:stCondLst>
                                            <p:cond delay="0"/>
                                          </p:stCondLst>
                                        </p:cTn>
                                        <p:tgtEl>
                                          <p:spTgt spid="420868"/>
                                        </p:tgtEl>
                                        <p:attrNameLst>
                                          <p:attrName>style.visibility</p:attrName>
                                        </p:attrNameLst>
                                      </p:cBhvr>
                                      <p:to>
                                        <p:strVal val="visible"/>
                                      </p:to>
                                    </p:set>
                                    <p:animEffect transition="in" filter="blinds(horizontal)">
                                      <p:cBhvr>
                                        <p:cTn id="45" dur="500"/>
                                        <p:tgtEl>
                                          <p:spTgt spid="42086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20889"/>
                                        </p:tgtEl>
                                        <p:attrNameLst>
                                          <p:attrName>style.visibility</p:attrName>
                                        </p:attrNameLst>
                                      </p:cBhvr>
                                      <p:to>
                                        <p:strVal val="visible"/>
                                      </p:to>
                                    </p:set>
                                    <p:anim calcmode="lin" valueType="num">
                                      <p:cBhvr additive="base">
                                        <p:cTn id="50" dur="500" fill="hold"/>
                                        <p:tgtEl>
                                          <p:spTgt spid="420889"/>
                                        </p:tgtEl>
                                        <p:attrNameLst>
                                          <p:attrName>ppt_x</p:attrName>
                                        </p:attrNameLst>
                                      </p:cBhvr>
                                      <p:tavLst>
                                        <p:tav tm="0">
                                          <p:val>
                                            <p:strVal val="#ppt_x"/>
                                          </p:val>
                                        </p:tav>
                                        <p:tav tm="100000">
                                          <p:val>
                                            <p:strVal val="#ppt_x"/>
                                          </p:val>
                                        </p:tav>
                                      </p:tavLst>
                                    </p:anim>
                                    <p:anim calcmode="lin" valueType="num">
                                      <p:cBhvr additive="base">
                                        <p:cTn id="51" dur="500" fill="hold"/>
                                        <p:tgtEl>
                                          <p:spTgt spid="420889"/>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 presetClass="entr" presetSubtype="4" fill="hold" grpId="0" nodeType="afterEffect">
                                  <p:stCondLst>
                                    <p:cond delay="0"/>
                                  </p:stCondLst>
                                  <p:childTnLst>
                                    <p:set>
                                      <p:cBhvr>
                                        <p:cTn id="54" dur="1" fill="hold">
                                          <p:stCondLst>
                                            <p:cond delay="0"/>
                                          </p:stCondLst>
                                        </p:cTn>
                                        <p:tgtEl>
                                          <p:spTgt spid="420869"/>
                                        </p:tgtEl>
                                        <p:attrNameLst>
                                          <p:attrName>style.visibility</p:attrName>
                                        </p:attrNameLst>
                                      </p:cBhvr>
                                      <p:to>
                                        <p:strVal val="visible"/>
                                      </p:to>
                                    </p:set>
                                    <p:anim calcmode="lin" valueType="num">
                                      <p:cBhvr additive="base">
                                        <p:cTn id="55" dur="500" fill="hold"/>
                                        <p:tgtEl>
                                          <p:spTgt spid="420869"/>
                                        </p:tgtEl>
                                        <p:attrNameLst>
                                          <p:attrName>ppt_x</p:attrName>
                                        </p:attrNameLst>
                                      </p:cBhvr>
                                      <p:tavLst>
                                        <p:tav tm="0">
                                          <p:val>
                                            <p:strVal val="#ppt_x"/>
                                          </p:val>
                                        </p:tav>
                                        <p:tav tm="100000">
                                          <p:val>
                                            <p:strVal val="#ppt_x"/>
                                          </p:val>
                                        </p:tav>
                                      </p:tavLst>
                                    </p:anim>
                                    <p:anim calcmode="lin" valueType="num">
                                      <p:cBhvr additive="base">
                                        <p:cTn id="56" dur="500" fill="hold"/>
                                        <p:tgtEl>
                                          <p:spTgt spid="42086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20891"/>
                                        </p:tgtEl>
                                        <p:attrNameLst>
                                          <p:attrName>style.visibility</p:attrName>
                                        </p:attrNameLst>
                                      </p:cBhvr>
                                      <p:to>
                                        <p:strVal val="visible"/>
                                      </p:to>
                                    </p:set>
                                    <p:anim calcmode="lin" valueType="num">
                                      <p:cBhvr additive="base">
                                        <p:cTn id="61" dur="500" fill="hold"/>
                                        <p:tgtEl>
                                          <p:spTgt spid="420891"/>
                                        </p:tgtEl>
                                        <p:attrNameLst>
                                          <p:attrName>ppt_x</p:attrName>
                                        </p:attrNameLst>
                                      </p:cBhvr>
                                      <p:tavLst>
                                        <p:tav tm="0">
                                          <p:val>
                                            <p:strVal val="#ppt_x"/>
                                          </p:val>
                                        </p:tav>
                                        <p:tav tm="100000">
                                          <p:val>
                                            <p:strVal val="#ppt_x"/>
                                          </p:val>
                                        </p:tav>
                                      </p:tavLst>
                                    </p:anim>
                                    <p:anim calcmode="lin" valueType="num">
                                      <p:cBhvr additive="base">
                                        <p:cTn id="62" dur="500" fill="hold"/>
                                        <p:tgtEl>
                                          <p:spTgt spid="420891"/>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 presetClass="entr" presetSubtype="2" fill="hold" grpId="0" nodeType="afterEffect">
                                  <p:stCondLst>
                                    <p:cond delay="0"/>
                                  </p:stCondLst>
                                  <p:childTnLst>
                                    <p:set>
                                      <p:cBhvr>
                                        <p:cTn id="65" dur="1" fill="hold">
                                          <p:stCondLst>
                                            <p:cond delay="0"/>
                                          </p:stCondLst>
                                        </p:cTn>
                                        <p:tgtEl>
                                          <p:spTgt spid="420870"/>
                                        </p:tgtEl>
                                        <p:attrNameLst>
                                          <p:attrName>style.visibility</p:attrName>
                                        </p:attrNameLst>
                                      </p:cBhvr>
                                      <p:to>
                                        <p:strVal val="visible"/>
                                      </p:to>
                                    </p:set>
                                    <p:anim calcmode="lin" valueType="num">
                                      <p:cBhvr additive="base">
                                        <p:cTn id="66" dur="500" fill="hold"/>
                                        <p:tgtEl>
                                          <p:spTgt spid="420870"/>
                                        </p:tgtEl>
                                        <p:attrNameLst>
                                          <p:attrName>ppt_x</p:attrName>
                                        </p:attrNameLst>
                                      </p:cBhvr>
                                      <p:tavLst>
                                        <p:tav tm="0">
                                          <p:val>
                                            <p:strVal val="1+#ppt_w/2"/>
                                          </p:val>
                                        </p:tav>
                                        <p:tav tm="100000">
                                          <p:val>
                                            <p:strVal val="#ppt_x"/>
                                          </p:val>
                                        </p:tav>
                                      </p:tavLst>
                                    </p:anim>
                                    <p:anim calcmode="lin" valueType="num">
                                      <p:cBhvr additive="base">
                                        <p:cTn id="67" dur="500" fill="hold"/>
                                        <p:tgtEl>
                                          <p:spTgt spid="4208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8" grpId="0" animBg="1"/>
      <p:bldP spid="420869" grpId="0" animBg="1"/>
      <p:bldP spid="420870" grpId="0" animBg="1"/>
      <p:bldP spid="420871" grpId="0" animBg="1"/>
      <p:bldP spid="420872" grpId="0" animBg="1"/>
      <p:bldP spid="4208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5378" name="标题 485377"/>
          <p:cNvSpPr>
            <a:spLocks noGrp="1"/>
          </p:cNvSpPr>
          <p:nvPr>
            <p:ph type="title"/>
          </p:nvPr>
        </p:nvSpPr>
        <p:spPr>
          <a:xfrm>
            <a:off x="685800" y="609600"/>
            <a:ext cx="7772400" cy="76200"/>
          </a:xfrm>
        </p:spPr>
        <p:txBody>
          <a:bodyPr lIns="92075" tIns="46038" rIns="92075" bIns="46038" anchor="ctr"/>
          <a:p>
            <a:br>
              <a:rPr lang="zh-CN" altLang="en-US" sz="3600" dirty="0"/>
            </a:br>
            <a:endParaRPr lang="en-US" altLang="zh-CN" sz="3200">
              <a:latin typeface="Times New Roman" panose="02020603050405020304" pitchFamily="18" charset="0"/>
              <a:ea typeface="华文细黑" pitchFamily="2" charset="-122"/>
            </a:endParaRPr>
          </a:p>
        </p:txBody>
      </p:sp>
      <p:sp>
        <p:nvSpPr>
          <p:cNvPr id="485382" name="文本占位符 485381"/>
          <p:cNvSpPr>
            <a:spLocks noGrp="1"/>
          </p:cNvSpPr>
          <p:nvPr>
            <p:ph type="body" idx="1"/>
          </p:nvPr>
        </p:nvSpPr>
        <p:spPr>
          <a:xfrm>
            <a:off x="533400" y="609600"/>
            <a:ext cx="8077200" cy="5867400"/>
          </a:xfrm>
        </p:spPr>
        <p:txBody>
          <a:bodyPr lIns="92075" tIns="46038" rIns="92075" bIns="46038"/>
          <a:p>
            <a:pPr>
              <a:lnSpc>
                <a:spcPct val="90000"/>
              </a:lnSpc>
            </a:pPr>
            <a:endParaRPr lang="zh-CN" altLang="en-US" sz="2400" dirty="0">
              <a:effectLst>
                <a:outerShdw blurRad="38100" dist="38100" dir="2700000">
                  <a:srgbClr val="C0C0C0"/>
                </a:outerShdw>
              </a:effectLst>
              <a:ea typeface="华文新魏" pitchFamily="2" charset="-122"/>
            </a:endParaRPr>
          </a:p>
          <a:p>
            <a:pPr>
              <a:lnSpc>
                <a:spcPct val="90000"/>
              </a:lnSpc>
            </a:pPr>
            <a:r>
              <a:rPr lang="en-US" altLang="zh-CN" sz="2800">
                <a:solidFill>
                  <a:srgbClr val="99FF99"/>
                </a:solidFill>
                <a:latin typeface="黑体" panose="02010609060101010101" pitchFamily="2" charset="-122"/>
                <a:ea typeface="黑体" panose="02010609060101010101" pitchFamily="2" charset="-122"/>
              </a:rPr>
              <a:t>LCC</a:t>
            </a:r>
            <a:r>
              <a:rPr lang="zh-CN" altLang="en-US" sz="2800" dirty="0">
                <a:solidFill>
                  <a:srgbClr val="99FF99"/>
                </a:solidFill>
                <a:latin typeface="黑体" panose="02010609060101010101" pitchFamily="2" charset="-122"/>
                <a:ea typeface="黑体" panose="02010609060101010101" pitchFamily="2" charset="-122"/>
              </a:rPr>
              <a:t>理念 </a:t>
            </a:r>
            <a:r>
              <a:rPr lang="zh-CN" altLang="en-US" sz="2400" dirty="0">
                <a:solidFill>
                  <a:srgbClr val="99FF99"/>
                </a:solidFill>
                <a:latin typeface="黑体" panose="02010609060101010101" pitchFamily="2" charset="-122"/>
                <a:ea typeface="黑体" panose="02010609060101010101" pitchFamily="2" charset="-122"/>
              </a:rPr>
              <a:t>要求以全面、长远的眼光进行项目决策</a:t>
            </a:r>
            <a:endParaRPr lang="zh-CN" altLang="en-US" sz="2400" dirty="0">
              <a:solidFill>
                <a:srgbClr val="99FF99"/>
              </a:solidFill>
              <a:latin typeface="黑体" panose="02010609060101010101" pitchFamily="2" charset="-122"/>
              <a:ea typeface="黑体" panose="02010609060101010101" pitchFamily="2" charset="-122"/>
            </a:endParaRPr>
          </a:p>
          <a:p>
            <a:pPr>
              <a:lnSpc>
                <a:spcPct val="90000"/>
              </a:lnSpc>
            </a:pPr>
            <a:endParaRPr lang="zh-CN" altLang="en-US" sz="2400" dirty="0">
              <a:solidFill>
                <a:srgbClr val="99FF99"/>
              </a:solidFill>
              <a:latin typeface="黑体" panose="02010609060101010101" pitchFamily="2" charset="-122"/>
              <a:ea typeface="黑体" panose="02010609060101010101" pitchFamily="2" charset="-122"/>
            </a:endParaRPr>
          </a:p>
          <a:p>
            <a:pPr>
              <a:lnSpc>
                <a:spcPct val="90000"/>
              </a:lnSpc>
            </a:pPr>
            <a:r>
              <a:rPr lang="zh-CN" altLang="en-US" sz="2000" dirty="0">
                <a:solidFill>
                  <a:srgbClr val="F7BF59"/>
                </a:solidFill>
                <a:latin typeface="宋体" panose="02010600030101010101" pitchFamily="2" charset="-122"/>
              </a:rPr>
              <a:t>   不仅要考虑当前是否支付得起，而且要考虑以后如何负担：</a:t>
            </a:r>
            <a:endParaRPr lang="zh-CN" altLang="en-US" sz="2000" dirty="0">
              <a:solidFill>
                <a:srgbClr val="F7BF59"/>
              </a:solidFill>
              <a:latin typeface="宋体" panose="02010600030101010101" pitchFamily="2" charset="-122"/>
            </a:endParaRPr>
          </a:p>
          <a:p>
            <a:pPr>
              <a:lnSpc>
                <a:spcPct val="90000"/>
              </a:lnSpc>
            </a:pPr>
            <a:r>
              <a:rPr lang="zh-CN" altLang="en-US" sz="2000" dirty="0">
                <a:solidFill>
                  <a:srgbClr val="F7BF59"/>
                </a:solidFill>
                <a:latin typeface="宋体" panose="02010600030101010101" pitchFamily="2" charset="-122"/>
              </a:rPr>
              <a:t>   不仅要考虑直接费用， 还要考虑相关的间接费用：</a:t>
            </a:r>
            <a:endParaRPr lang="zh-CN" altLang="en-US" sz="2000" dirty="0">
              <a:solidFill>
                <a:srgbClr val="F7BF59"/>
              </a:solidFill>
              <a:latin typeface="宋体" panose="02010600030101010101" pitchFamily="2" charset="-122"/>
            </a:endParaRPr>
          </a:p>
          <a:p>
            <a:pPr>
              <a:lnSpc>
                <a:spcPct val="90000"/>
              </a:lnSpc>
            </a:pPr>
            <a:r>
              <a:rPr lang="zh-CN" altLang="en-US" sz="2000" dirty="0">
                <a:solidFill>
                  <a:srgbClr val="F7BF59"/>
                </a:solidFill>
                <a:latin typeface="宋体" panose="02010600030101010101" pitchFamily="2" charset="-122"/>
              </a:rPr>
              <a:t>   既要考虑设备系统本身费用，还要考虑环境保护必须的支出</a:t>
            </a:r>
            <a:r>
              <a:rPr lang="zh-CN" altLang="en-US" sz="2000" dirty="0">
                <a:solidFill>
                  <a:srgbClr val="99FF99"/>
                </a:solidFill>
                <a:latin typeface="宋体" panose="02010600030101010101" pitchFamily="2" charset="-122"/>
              </a:rPr>
              <a:t>。</a:t>
            </a:r>
            <a:endParaRPr lang="zh-CN" altLang="en-US" sz="2000" dirty="0">
              <a:solidFill>
                <a:srgbClr val="99FF99"/>
              </a:solidFill>
              <a:latin typeface="宋体" panose="02010600030101010101" pitchFamily="2" charset="-122"/>
            </a:endParaRPr>
          </a:p>
          <a:p>
            <a:pPr>
              <a:lnSpc>
                <a:spcPct val="90000"/>
              </a:lnSpc>
            </a:pPr>
            <a:r>
              <a:rPr lang="zh-CN" altLang="en-US" sz="2000" dirty="0">
                <a:solidFill>
                  <a:srgbClr val="99FF99"/>
                </a:solidFill>
                <a:latin typeface="宋体" panose="02010600030101010101" pitchFamily="2" charset="-122"/>
              </a:rPr>
              <a:t>   符合科学发展观</a:t>
            </a:r>
            <a:endParaRPr lang="zh-CN" altLang="en-US" sz="2000" dirty="0">
              <a:solidFill>
                <a:srgbClr val="99FF99"/>
              </a:solidFill>
              <a:latin typeface="宋体" panose="02010600030101010101" pitchFamily="2" charset="-122"/>
            </a:endParaRPr>
          </a:p>
          <a:p>
            <a:pPr>
              <a:lnSpc>
                <a:spcPct val="90000"/>
              </a:lnSpc>
            </a:pPr>
            <a:endParaRPr lang="zh-CN" altLang="en-US" sz="2000" dirty="0">
              <a:solidFill>
                <a:srgbClr val="99FF99"/>
              </a:solidFill>
              <a:latin typeface="宋体" panose="02010600030101010101" pitchFamily="2" charset="-122"/>
            </a:endParaRPr>
          </a:p>
          <a:p>
            <a:pPr>
              <a:lnSpc>
                <a:spcPct val="90000"/>
              </a:lnSpc>
            </a:pPr>
            <a:endParaRPr lang="zh-CN" altLang="en-US" sz="2000" dirty="0">
              <a:solidFill>
                <a:srgbClr val="99FF99"/>
              </a:solidFill>
              <a:latin typeface="宋体" panose="02010600030101010101" pitchFamily="2" charset="-122"/>
            </a:endParaRPr>
          </a:p>
          <a:p>
            <a:pPr lvl="1">
              <a:lnSpc>
                <a:spcPct val="90000"/>
              </a:lnSpc>
            </a:pPr>
            <a:r>
              <a:rPr lang="zh-CN" altLang="en-US" sz="2000" dirty="0">
                <a:solidFill>
                  <a:srgbClr val="99FF99"/>
                </a:solidFill>
                <a:latin typeface="宋体" panose="02010600030101010101" pitchFamily="2" charset="-122"/>
              </a:rPr>
              <a:t>而只考虑现在能供得起，不考虑以后代价的发展观或决策理念是导致开发项目建得起、用不起、修不起，保障不起，或需要花大量的资金进行更新改造等现象的根源。</a:t>
            </a:r>
            <a:endParaRPr lang="zh-CN" altLang="en-US" sz="2000" dirty="0">
              <a:solidFill>
                <a:srgbClr val="99FF99"/>
              </a:solidFill>
              <a:latin typeface="宋体" panose="02010600030101010101" pitchFamily="2" charset="-122"/>
            </a:endParaRPr>
          </a:p>
          <a:p>
            <a:pPr lvl="1">
              <a:lnSpc>
                <a:spcPct val="90000"/>
              </a:lnSpc>
            </a:pPr>
            <a:endParaRPr lang="zh-CN" altLang="en-US" sz="2000" dirty="0">
              <a:solidFill>
                <a:srgbClr val="99FF99"/>
              </a:solidFill>
              <a:latin typeface="宋体" panose="02010600030101010101" pitchFamily="2" charset="-122"/>
            </a:endParaRPr>
          </a:p>
          <a:p>
            <a:pPr lvl="1">
              <a:lnSpc>
                <a:spcPct val="90000"/>
              </a:lnSpc>
            </a:pPr>
            <a:endParaRPr lang="zh-CN" altLang="en-US" sz="2000" dirty="0">
              <a:solidFill>
                <a:srgbClr val="99FF99"/>
              </a:solidFill>
              <a:latin typeface="宋体" panose="02010600030101010101" pitchFamily="2" charset="-122"/>
            </a:endParaRPr>
          </a:p>
          <a:p>
            <a:pPr lvl="1">
              <a:lnSpc>
                <a:spcPct val="90000"/>
              </a:lnSpc>
            </a:pPr>
            <a:r>
              <a:rPr lang="zh-CN" altLang="en-US" sz="2400" dirty="0">
                <a:solidFill>
                  <a:schemeClr val="tx2"/>
                </a:solidFill>
                <a:latin typeface="宋体" panose="02010600030101010101" pitchFamily="2" charset="-122"/>
              </a:rPr>
              <a:t>决策失误导致的浪费是最大的浪费，避免短视行为的良药是以</a:t>
            </a:r>
            <a:r>
              <a:rPr lang="en-US" altLang="zh-CN" sz="2400">
                <a:solidFill>
                  <a:schemeClr val="tx2"/>
                </a:solidFill>
                <a:latin typeface="宋体" panose="02010600030101010101" pitchFamily="2" charset="-122"/>
              </a:rPr>
              <a:t>LCC</a:t>
            </a:r>
            <a:r>
              <a:rPr lang="zh-CN" altLang="en-US" sz="2400" dirty="0">
                <a:solidFill>
                  <a:schemeClr val="tx2"/>
                </a:solidFill>
                <a:latin typeface="宋体" panose="02010600030101010101" pitchFamily="2" charset="-122"/>
              </a:rPr>
              <a:t>作为决策准则。</a:t>
            </a:r>
            <a:endParaRPr lang="zh-CN" altLang="en-US" sz="2400" dirty="0">
              <a:solidFill>
                <a:schemeClr val="tx2"/>
              </a:solidFill>
              <a:latin typeface="宋体" panose="02010600030101010101" pitchFamily="2" charset="-122"/>
            </a:endParaRPr>
          </a:p>
          <a:p>
            <a:pPr lvl="1">
              <a:lnSpc>
                <a:spcPct val="90000"/>
              </a:lnSpc>
            </a:pPr>
            <a:endParaRPr lang="zh-CN" altLang="en-US" sz="2400" dirty="0">
              <a:solidFill>
                <a:schemeClr val="tx2"/>
              </a:solidFill>
              <a:latin typeface="宋体" panose="02010600030101010101" pitchFamily="2" charset="-122"/>
            </a:endParaRPr>
          </a:p>
        </p:txBody>
      </p:sp>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7593" name="标题 407592"/>
          <p:cNvSpPr>
            <a:spLocks noGrp="1"/>
          </p:cNvSpPr>
          <p:nvPr>
            <p:ph type="title"/>
          </p:nvPr>
        </p:nvSpPr>
        <p:spPr>
          <a:xfrm>
            <a:off x="609600" y="381000"/>
            <a:ext cx="8153400" cy="838200"/>
          </a:xfrm>
        </p:spPr>
        <p:txBody>
          <a:bodyPr lIns="92075" tIns="46038" rIns="92075" bIns="46038" anchor="ctr"/>
          <a:p>
            <a:r>
              <a:rPr lang="zh-CN" altLang="en-US" sz="2800" b="1" dirty="0">
                <a:solidFill>
                  <a:srgbClr val="66FFFF"/>
                </a:solidFill>
                <a:effectLst>
                  <a:outerShdw blurRad="38100" dist="38100" dir="2700000">
                    <a:srgbClr val="C0C0C0"/>
                  </a:outerShdw>
                </a:effectLst>
                <a:latin typeface="Tahoma" panose="020B0604030504040204" pitchFamily="34" charset="0"/>
              </a:rPr>
              <a:t>3种照明灯方案，使用寿命6000小时费用比较</a:t>
            </a:r>
            <a:endParaRPr lang="zh-CN" altLang="en-US" sz="2800" b="1" dirty="0">
              <a:solidFill>
                <a:srgbClr val="66FFFF"/>
              </a:solidFill>
              <a:effectLst>
                <a:outerShdw blurRad="38100" dist="38100" dir="2700000">
                  <a:srgbClr val="C0C0C0"/>
                </a:outerShdw>
              </a:effectLst>
              <a:latin typeface="Tahoma" panose="020B0604030504040204" pitchFamily="34" charset="0"/>
            </a:endParaRPr>
          </a:p>
        </p:txBody>
      </p:sp>
      <p:graphicFrame>
        <p:nvGraphicFramePr>
          <p:cNvPr id="407714" name="内容占位符 407713"/>
          <p:cNvGraphicFramePr/>
          <p:nvPr>
            <p:ph idx="1"/>
          </p:nvPr>
        </p:nvGraphicFramePr>
        <p:xfrm>
          <a:off x="533400" y="2286000"/>
          <a:ext cx="8153400" cy="3254375"/>
        </p:xfrm>
        <a:graphic>
          <a:graphicData uri="http://schemas.openxmlformats.org/drawingml/2006/table">
            <a:tbl>
              <a:tblPr/>
              <a:tblGrid>
                <a:gridCol w="2027238"/>
                <a:gridCol w="1903412"/>
                <a:gridCol w="1998663"/>
                <a:gridCol w="2224087"/>
              </a:tblGrid>
              <a:tr h="595313">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solidFill>
                            <a:srgbClr val="00FF99"/>
                          </a:solidFill>
                          <a:latin typeface="宋体" panose="02010600030101010101" pitchFamily="2" charset="-122"/>
                        </a:rPr>
                        <a:t>方案</a:t>
                      </a:r>
                      <a:endParaRPr lang="zh-CN" altLang="en-US" sz="2000" b="1" dirty="0">
                        <a:solidFill>
                          <a:srgbClr val="00FF99"/>
                        </a:solidFill>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solidFill>
                            <a:srgbClr val="00FF99"/>
                          </a:solidFill>
                          <a:latin typeface="黑体" panose="02010609060101010101" pitchFamily="2" charset="-122"/>
                          <a:ea typeface="黑体" panose="02010609060101010101" pitchFamily="2" charset="-122"/>
                        </a:rPr>
                        <a:t>白炽灯100</a:t>
                      </a:r>
                      <a:r>
                        <a:rPr lang="en-US" altLang="zh-CN" sz="2000" b="1">
                          <a:solidFill>
                            <a:srgbClr val="00FF99"/>
                          </a:solidFill>
                          <a:latin typeface="黑体" panose="02010609060101010101" pitchFamily="2" charset="-122"/>
                          <a:ea typeface="黑体" panose="02010609060101010101" pitchFamily="2" charset="-122"/>
                        </a:rPr>
                        <a:t>W</a:t>
                      </a:r>
                      <a:endParaRPr lang="en-US" altLang="zh-CN" sz="2000" b="1">
                        <a:solidFill>
                          <a:srgbClr val="00FF99"/>
                        </a:solidFill>
                        <a:latin typeface="黑体" panose="02010609060101010101" pitchFamily="2" charset="-122"/>
                        <a:ea typeface="黑体" panose="0201060906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solidFill>
                            <a:srgbClr val="00FF99"/>
                          </a:solidFill>
                          <a:latin typeface="黑体" panose="02010609060101010101" pitchFamily="2" charset="-122"/>
                          <a:ea typeface="黑体" panose="02010609060101010101" pitchFamily="2" charset="-122"/>
                        </a:rPr>
                        <a:t>长寿灯100</a:t>
                      </a:r>
                      <a:r>
                        <a:rPr lang="en-US" altLang="zh-CN" sz="2000" b="1">
                          <a:solidFill>
                            <a:srgbClr val="00FF99"/>
                          </a:solidFill>
                          <a:latin typeface="黑体" panose="02010609060101010101" pitchFamily="2" charset="-122"/>
                          <a:ea typeface="黑体" panose="02010609060101010101" pitchFamily="2" charset="-122"/>
                        </a:rPr>
                        <a:t>W </a:t>
                      </a:r>
                      <a:endParaRPr lang="en-US" altLang="zh-CN" sz="2000" b="1">
                        <a:solidFill>
                          <a:srgbClr val="00FF99"/>
                        </a:solidFill>
                        <a:latin typeface="黑体" panose="02010609060101010101" pitchFamily="2" charset="-122"/>
                        <a:ea typeface="黑体" panose="0201060906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solidFill>
                            <a:srgbClr val="00FF99"/>
                          </a:solidFill>
                          <a:latin typeface="黑体" panose="02010609060101010101" pitchFamily="2" charset="-122"/>
                          <a:ea typeface="黑体" panose="02010609060101010101" pitchFamily="2" charset="-122"/>
                        </a:rPr>
                        <a:t>节能灯 18</a:t>
                      </a:r>
                      <a:r>
                        <a:rPr lang="en-US" altLang="zh-CN" sz="2000" b="1">
                          <a:solidFill>
                            <a:srgbClr val="00FF99"/>
                          </a:solidFill>
                          <a:latin typeface="黑体" panose="02010609060101010101" pitchFamily="2" charset="-122"/>
                          <a:ea typeface="黑体" panose="02010609060101010101" pitchFamily="2" charset="-122"/>
                        </a:rPr>
                        <a:t>W   </a:t>
                      </a:r>
                      <a:endParaRPr lang="en-US" altLang="zh-CN" sz="2000" b="1">
                        <a:solidFill>
                          <a:srgbClr val="00FF99"/>
                        </a:solidFill>
                        <a:latin typeface="黑体" panose="02010609060101010101" pitchFamily="2" charset="-122"/>
                        <a:ea typeface="黑体" panose="02010609060101010101" pitchFamily="2" charset="-122"/>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58800">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solidFill>
                            <a:srgbClr val="00FF99"/>
                          </a:solidFill>
                          <a:latin typeface="宋体" panose="02010600030101010101" pitchFamily="2" charset="-122"/>
                        </a:rPr>
                        <a:t>购置费   元</a:t>
                      </a:r>
                      <a:endParaRPr lang="zh-CN" altLang="en-US" sz="2000" b="1" dirty="0">
                        <a:solidFill>
                          <a:srgbClr val="00FF99"/>
                        </a:solidFill>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en-US" altLang="zh-CN" sz="2000" b="1">
                          <a:latin typeface="黑体" panose="02010609060101010101" pitchFamily="2" charset="-122"/>
                          <a:ea typeface="黑体" panose="02010609060101010101" pitchFamily="2" charset="-122"/>
                        </a:rPr>
                        <a:t>1.9X</a:t>
                      </a:r>
                      <a:r>
                        <a:rPr lang="zh-CN" altLang="en-US" sz="2000" b="1" dirty="0">
                          <a:latin typeface="黑体" panose="02010609060101010101" pitchFamily="2" charset="-122"/>
                          <a:ea typeface="黑体" panose="02010609060101010101" pitchFamily="2" charset="-122"/>
                        </a:rPr>
                        <a:t>6</a:t>
                      </a:r>
                      <a:r>
                        <a:rPr lang="en-US" altLang="zh-CN" sz="2000" b="1">
                          <a:latin typeface="黑体" panose="02010609060101010101" pitchFamily="2" charset="-122"/>
                          <a:ea typeface="黑体" panose="02010609060101010101" pitchFamily="2" charset="-122"/>
                        </a:rPr>
                        <a:t>=11.4</a:t>
                      </a:r>
                      <a:endParaRPr lang="en-US" altLang="zh-CN" sz="2000" b="1">
                        <a:latin typeface="黑体" panose="02010609060101010101" pitchFamily="2" charset="-122"/>
                        <a:ea typeface="黑体" panose="0201060906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en-US" altLang="zh-CN" sz="2000" b="1">
                          <a:latin typeface="黑体" panose="02010609060101010101" pitchFamily="2" charset="-122"/>
                          <a:ea typeface="黑体" panose="02010609060101010101" pitchFamily="2" charset="-122"/>
                        </a:rPr>
                        <a:t>2.9X</a:t>
                      </a:r>
                      <a:r>
                        <a:rPr lang="zh-CN" altLang="en-US" sz="2000" b="1" dirty="0">
                          <a:latin typeface="黑体" panose="02010609060101010101" pitchFamily="2" charset="-122"/>
                          <a:ea typeface="黑体" panose="02010609060101010101" pitchFamily="2" charset="-122"/>
                        </a:rPr>
                        <a:t>4</a:t>
                      </a:r>
                      <a:r>
                        <a:rPr lang="en-US" altLang="zh-CN" sz="2000" b="1">
                          <a:latin typeface="黑体" panose="02010609060101010101" pitchFamily="2" charset="-122"/>
                          <a:ea typeface="黑体" panose="02010609060101010101" pitchFamily="2" charset="-122"/>
                        </a:rPr>
                        <a:t>=11.6</a:t>
                      </a:r>
                      <a:endParaRPr lang="en-US" altLang="zh-CN" sz="2000" b="1">
                        <a:latin typeface="黑体" panose="02010609060101010101" pitchFamily="2" charset="-122"/>
                        <a:ea typeface="黑体" panose="0201060906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en-US" altLang="zh-CN" sz="2000" b="1">
                          <a:latin typeface="黑体" panose="02010609060101010101" pitchFamily="2" charset="-122"/>
                          <a:ea typeface="黑体" panose="02010609060101010101" pitchFamily="2" charset="-122"/>
                        </a:rPr>
                        <a:t>28.9 X </a:t>
                      </a:r>
                      <a:r>
                        <a:rPr lang="zh-CN" altLang="en-US" sz="2000" b="1" dirty="0">
                          <a:latin typeface="黑体" panose="02010609060101010101" pitchFamily="2" charset="-122"/>
                          <a:ea typeface="黑体" panose="02010609060101010101" pitchFamily="2" charset="-122"/>
                        </a:rPr>
                        <a:t>1</a:t>
                      </a:r>
                      <a:r>
                        <a:rPr lang="en-US" altLang="zh-CN" sz="2000" b="1">
                          <a:latin typeface="黑体" panose="02010609060101010101" pitchFamily="2" charset="-122"/>
                          <a:ea typeface="黑体" panose="02010609060101010101" pitchFamily="2" charset="-122"/>
                        </a:rPr>
                        <a:t>=28.9</a:t>
                      </a:r>
                      <a:endParaRPr lang="en-US" altLang="zh-CN" sz="2000" b="1">
                        <a:latin typeface="黑体" panose="02010609060101010101" pitchFamily="2" charset="-122"/>
                        <a:ea typeface="黑体" panose="02010609060101010101" pitchFamily="2" charset="-122"/>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8162">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solidFill>
                            <a:srgbClr val="00FF99"/>
                          </a:solidFill>
                          <a:latin typeface="宋体" panose="02010600030101010101" pitchFamily="2" charset="-122"/>
                        </a:rPr>
                        <a:t>使用寿命 小时</a:t>
                      </a:r>
                      <a:endParaRPr lang="zh-CN" altLang="en-US" sz="2000" b="1" dirty="0">
                        <a:solidFill>
                          <a:srgbClr val="00FF99"/>
                        </a:solidFill>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latin typeface="黑体" panose="02010609060101010101" pitchFamily="2" charset="-122"/>
                          <a:ea typeface="黑体" panose="02010609060101010101" pitchFamily="2" charset="-122"/>
                        </a:rPr>
                        <a:t>  1000小时</a:t>
                      </a:r>
                      <a:endParaRPr lang="zh-CN" altLang="en-US" sz="2000" b="1" dirty="0">
                        <a:latin typeface="黑体" panose="02010609060101010101" pitchFamily="2" charset="-122"/>
                        <a:ea typeface="黑体" panose="0201060906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latin typeface="黑体" panose="02010609060101010101" pitchFamily="2" charset="-122"/>
                          <a:ea typeface="黑体" panose="02010609060101010101" pitchFamily="2" charset="-122"/>
                        </a:rPr>
                        <a:t> 1500小时</a:t>
                      </a:r>
                      <a:endParaRPr lang="zh-CN" altLang="en-US" sz="2000" b="1" dirty="0">
                        <a:latin typeface="黑体" panose="02010609060101010101" pitchFamily="2" charset="-122"/>
                        <a:ea typeface="黑体" panose="0201060906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latin typeface="黑体" panose="02010609060101010101" pitchFamily="2" charset="-122"/>
                          <a:ea typeface="黑体" panose="02010609060101010101" pitchFamily="2" charset="-122"/>
                        </a:rPr>
                        <a:t> 6000小时</a:t>
                      </a:r>
                      <a:endParaRPr lang="zh-CN" altLang="en-US" sz="2000" b="1" dirty="0">
                        <a:latin typeface="黑体" panose="02010609060101010101" pitchFamily="2" charset="-122"/>
                        <a:ea typeface="黑体" panose="02010609060101010101" pitchFamily="2" charset="-122"/>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466725">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solidFill>
                            <a:srgbClr val="00FF99"/>
                          </a:solidFill>
                          <a:latin typeface="宋体" panose="02010600030101010101" pitchFamily="2" charset="-122"/>
                        </a:rPr>
                        <a:t>更换费用   元</a:t>
                      </a:r>
                      <a:endParaRPr lang="zh-CN" altLang="en-US" sz="2000" b="1" dirty="0">
                        <a:solidFill>
                          <a:srgbClr val="00FF99"/>
                        </a:solidFill>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latin typeface="黑体" panose="02010609060101010101" pitchFamily="2" charset="-122"/>
                          <a:ea typeface="黑体" panose="02010609060101010101" pitchFamily="2" charset="-122"/>
                        </a:rPr>
                        <a:t>   6</a:t>
                      </a:r>
                      <a:r>
                        <a:rPr lang="en-US" altLang="zh-CN" sz="2000" b="1">
                          <a:latin typeface="黑体" panose="02010609060101010101" pitchFamily="2" charset="-122"/>
                          <a:ea typeface="黑体" panose="02010609060101010101" pitchFamily="2" charset="-122"/>
                        </a:rPr>
                        <a:t>X2</a:t>
                      </a:r>
                      <a:endParaRPr lang="en-US" altLang="zh-CN" sz="2000" b="1">
                        <a:latin typeface="黑体" panose="02010609060101010101" pitchFamily="2" charset="-122"/>
                        <a:ea typeface="黑体" panose="0201060906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latin typeface="黑体" panose="02010609060101010101" pitchFamily="2" charset="-122"/>
                          <a:ea typeface="黑体" panose="02010609060101010101" pitchFamily="2" charset="-122"/>
                        </a:rPr>
                        <a:t>   4</a:t>
                      </a:r>
                      <a:r>
                        <a:rPr lang="en-US" altLang="zh-CN" sz="2000" b="1">
                          <a:latin typeface="黑体" panose="02010609060101010101" pitchFamily="2" charset="-122"/>
                          <a:ea typeface="黑体" panose="02010609060101010101" pitchFamily="2" charset="-122"/>
                        </a:rPr>
                        <a:t>X2</a:t>
                      </a:r>
                      <a:endParaRPr lang="en-US" altLang="zh-CN" sz="2000" b="1">
                        <a:latin typeface="黑体" panose="02010609060101010101" pitchFamily="2" charset="-122"/>
                        <a:ea typeface="黑体" panose="0201060906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latin typeface="黑体" panose="02010609060101010101" pitchFamily="2" charset="-122"/>
                          <a:ea typeface="黑体" panose="02010609060101010101" pitchFamily="2" charset="-122"/>
                        </a:rPr>
                        <a:t>   1</a:t>
                      </a:r>
                      <a:r>
                        <a:rPr lang="en-US" altLang="zh-CN" sz="2000" b="1">
                          <a:latin typeface="黑体" panose="02010609060101010101" pitchFamily="2" charset="-122"/>
                          <a:ea typeface="黑体" panose="02010609060101010101" pitchFamily="2" charset="-122"/>
                        </a:rPr>
                        <a:t>x2</a:t>
                      </a:r>
                      <a:endParaRPr lang="en-US" altLang="zh-CN" sz="2000" b="1">
                        <a:latin typeface="黑体" panose="02010609060101010101" pitchFamily="2" charset="-122"/>
                        <a:ea typeface="黑体" panose="02010609060101010101" pitchFamily="2" charset="-122"/>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700088">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solidFill>
                            <a:srgbClr val="00FF99"/>
                          </a:solidFill>
                          <a:latin typeface="宋体" panose="02010600030101010101" pitchFamily="2" charset="-122"/>
                        </a:rPr>
                        <a:t>电费用     元</a:t>
                      </a:r>
                      <a:endParaRPr lang="zh-CN" altLang="en-US" sz="2000" b="1" dirty="0">
                        <a:solidFill>
                          <a:srgbClr val="00FF99"/>
                        </a:solidFill>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latin typeface="黑体" panose="02010609060101010101" pitchFamily="2" charset="-122"/>
                          <a:ea typeface="黑体" panose="02010609060101010101" pitchFamily="2" charset="-122"/>
                        </a:rPr>
                        <a:t>6000</a:t>
                      </a:r>
                      <a:r>
                        <a:rPr lang="en-US" altLang="zh-CN" sz="2000" b="1">
                          <a:latin typeface="黑体" panose="02010609060101010101" pitchFamily="2" charset="-122"/>
                          <a:ea typeface="黑体" panose="02010609060101010101" pitchFamily="2" charset="-122"/>
                        </a:rPr>
                        <a:t>x0.1x0.57</a:t>
                      </a:r>
                      <a:endParaRPr lang="en-US" altLang="zh-CN" sz="2000" b="1">
                        <a:latin typeface="黑体" panose="02010609060101010101" pitchFamily="2" charset="-122"/>
                        <a:ea typeface="黑体" panose="0201060906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latin typeface="黑体" panose="02010609060101010101" pitchFamily="2" charset="-122"/>
                          <a:ea typeface="黑体" panose="02010609060101010101" pitchFamily="2" charset="-122"/>
                        </a:rPr>
                        <a:t>6000</a:t>
                      </a:r>
                      <a:r>
                        <a:rPr lang="en-US" altLang="zh-CN" sz="2000" b="1">
                          <a:latin typeface="黑体" panose="02010609060101010101" pitchFamily="2" charset="-122"/>
                          <a:ea typeface="黑体" panose="02010609060101010101" pitchFamily="2" charset="-122"/>
                        </a:rPr>
                        <a:t>x0.1x0.573</a:t>
                      </a:r>
                      <a:endParaRPr lang="en-US" altLang="zh-CN" sz="2000" b="1">
                        <a:latin typeface="黑体" panose="02010609060101010101" pitchFamily="2" charset="-122"/>
                        <a:ea typeface="黑体" panose="02010609060101010101" pitchFamily="2" charset="-122"/>
                      </a:endParaRPr>
                    </a:p>
                    <a:p>
                      <a:pPr marL="0" lvl="0" indent="0" eaLnBrk="0" hangingPunct="0">
                        <a:spcBef>
                          <a:spcPct val="0"/>
                        </a:spcBef>
                        <a:buClrTx/>
                        <a:buSzPct val="100000"/>
                        <a:buNone/>
                      </a:pPr>
                      <a:endParaRPr lang="en-US" altLang="zh-CN" sz="2000" b="1">
                        <a:latin typeface="黑体" panose="02010609060101010101" pitchFamily="2" charset="-122"/>
                        <a:ea typeface="黑体" panose="0201060906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latin typeface="黑体" panose="02010609060101010101" pitchFamily="2" charset="-122"/>
                          <a:ea typeface="黑体" panose="02010609060101010101" pitchFamily="2" charset="-122"/>
                        </a:rPr>
                        <a:t>6000</a:t>
                      </a:r>
                      <a:r>
                        <a:rPr lang="en-US" altLang="zh-CN" sz="2000" b="1">
                          <a:latin typeface="黑体" panose="02010609060101010101" pitchFamily="2" charset="-122"/>
                          <a:ea typeface="黑体" panose="02010609060101010101" pitchFamily="2" charset="-122"/>
                        </a:rPr>
                        <a:t>x0.018x0.5</a:t>
                      </a:r>
                      <a:endParaRPr lang="en-US" altLang="zh-CN" sz="2000" b="1">
                        <a:latin typeface="黑体" panose="02010609060101010101" pitchFamily="2" charset="-122"/>
                        <a:ea typeface="黑体" panose="02010609060101010101" pitchFamily="2" charset="-122"/>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95287">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zh-CN" altLang="en-US" sz="2000" b="1" dirty="0">
                          <a:solidFill>
                            <a:srgbClr val="FF3300"/>
                          </a:solidFill>
                          <a:latin typeface="Tahoma" panose="020B0604030504040204" pitchFamily="34" charset="0"/>
                        </a:rPr>
                        <a:t>总 费 用      元</a:t>
                      </a:r>
                      <a:endParaRPr lang="en-US" altLang="zh-CN" sz="2000" b="1">
                        <a:solidFill>
                          <a:srgbClr val="FF3300"/>
                        </a:solidFill>
                        <a:latin typeface="Tahoma" panose="020B0604030504040204" pitchFamily="34" charset="0"/>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en-US" altLang="zh-CN" sz="2000" b="1">
                          <a:solidFill>
                            <a:srgbClr val="FF0000"/>
                          </a:solidFill>
                          <a:latin typeface="Tahoma" panose="020B0604030504040204" pitchFamily="34" charset="0"/>
                        </a:rPr>
                        <a:t>367.2</a:t>
                      </a:r>
                      <a:endParaRPr lang="en-US" altLang="zh-CN" sz="2000" b="1">
                        <a:solidFill>
                          <a:srgbClr val="FF0000"/>
                        </a:solidFill>
                        <a:latin typeface="Tahoma" panose="020B0604030504040204" pitchFamily="34" charset="0"/>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en-US" altLang="zh-CN" sz="2000" b="1">
                          <a:solidFill>
                            <a:srgbClr val="FF0000"/>
                          </a:solidFill>
                          <a:latin typeface="Tahoma" panose="020B0604030504040204" pitchFamily="34" charset="0"/>
                        </a:rPr>
                        <a:t>363.4</a:t>
                      </a:r>
                      <a:endParaRPr lang="en-US" altLang="zh-CN" sz="2000" b="1">
                        <a:solidFill>
                          <a:srgbClr val="FF0000"/>
                        </a:solidFill>
                        <a:latin typeface="Tahoma" panose="020B0604030504040204" pitchFamily="34" charset="0"/>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buClr>
                          <a:schemeClr val="accent2"/>
                        </a:buClr>
                        <a:defRPr sz="2000" kern="1200"/>
                      </a:lvl3pPr>
                      <a:lvl4pPr marL="1600200" lvl="3" indent="-228600">
                        <a:defRPr sz="1800" kern="1200"/>
                      </a:lvl4pPr>
                      <a:lvl5pPr marL="2057400" lvl="4" indent="-228600">
                        <a:buClr>
                          <a:schemeClr val="accent1"/>
                        </a:buClr>
                        <a:defRPr sz="1800" kern="1200"/>
                      </a:lvl5pPr>
                    </a:lstStyle>
                    <a:p>
                      <a:pPr marL="0" lvl="0" indent="0" eaLnBrk="0" hangingPunct="0">
                        <a:spcBef>
                          <a:spcPct val="0"/>
                        </a:spcBef>
                        <a:buClrTx/>
                        <a:buSzPct val="100000"/>
                        <a:buNone/>
                      </a:pPr>
                      <a:r>
                        <a:rPr lang="en-US" altLang="zh-CN" sz="2000" b="1">
                          <a:solidFill>
                            <a:srgbClr val="FF0000"/>
                          </a:solidFill>
                          <a:latin typeface="Tahoma" panose="020B0604030504040204" pitchFamily="34" charset="0"/>
                        </a:rPr>
                        <a:t>92.7</a:t>
                      </a:r>
                      <a:endParaRPr lang="en-US" altLang="zh-CN" sz="2000" b="1">
                        <a:solidFill>
                          <a:srgbClr val="FF0000"/>
                        </a:solidFill>
                        <a:latin typeface="Tahoma" panose="020B0604030504040204" pitchFamily="34" charset="0"/>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pic>
        <p:nvPicPr>
          <p:cNvPr id="407598" name="图片 407597"/>
          <p:cNvPicPr>
            <a:picLocks noChangeAspect="1"/>
          </p:cNvPicPr>
          <p:nvPr/>
        </p:nvPicPr>
        <p:blipFill>
          <a:blip r:embed="rId1"/>
          <a:stretch>
            <a:fillRect/>
          </a:stretch>
        </p:blipFill>
        <p:spPr>
          <a:xfrm>
            <a:off x="6477000" y="1295400"/>
            <a:ext cx="2057400" cy="914400"/>
          </a:xfrm>
          <a:prstGeom prst="rect">
            <a:avLst/>
          </a:prstGeom>
          <a:noFill/>
          <a:ln w="9525">
            <a:noFill/>
          </a:ln>
        </p:spPr>
      </p:pic>
      <p:pic>
        <p:nvPicPr>
          <p:cNvPr id="407602" name="图片 407601"/>
          <p:cNvPicPr>
            <a:picLocks noChangeAspect="1"/>
          </p:cNvPicPr>
          <p:nvPr/>
        </p:nvPicPr>
        <p:blipFill>
          <a:blip r:embed="rId2"/>
          <a:stretch>
            <a:fillRect/>
          </a:stretch>
        </p:blipFill>
        <p:spPr>
          <a:xfrm>
            <a:off x="2590800" y="1295400"/>
            <a:ext cx="1905000" cy="914400"/>
          </a:xfrm>
          <a:prstGeom prst="rect">
            <a:avLst/>
          </a:prstGeom>
          <a:noFill/>
          <a:ln w="9525">
            <a:noFill/>
          </a:ln>
        </p:spPr>
      </p:pic>
      <p:pic>
        <p:nvPicPr>
          <p:cNvPr id="407603" name="图片 407602"/>
          <p:cNvPicPr>
            <a:picLocks noChangeAspect="1"/>
          </p:cNvPicPr>
          <p:nvPr/>
        </p:nvPicPr>
        <p:blipFill>
          <a:blip r:embed="rId2"/>
          <a:stretch>
            <a:fillRect/>
          </a:stretch>
        </p:blipFill>
        <p:spPr>
          <a:xfrm>
            <a:off x="4419600" y="1295400"/>
            <a:ext cx="2057400" cy="914400"/>
          </a:xfrm>
          <a:prstGeom prst="rect">
            <a:avLst/>
          </a:prstGeom>
          <a:noFill/>
          <a:ln w="9525">
            <a:noFill/>
          </a:ln>
        </p:spPr>
      </p:pic>
      <p:sp>
        <p:nvSpPr>
          <p:cNvPr id="407712" name="矩形 407711"/>
          <p:cNvSpPr/>
          <p:nvPr/>
        </p:nvSpPr>
        <p:spPr>
          <a:xfrm>
            <a:off x="533400" y="5661025"/>
            <a:ext cx="8088313" cy="701675"/>
          </a:xfrm>
          <a:prstGeom prst="rect">
            <a:avLst/>
          </a:prstGeom>
          <a:noFill/>
          <a:ln w="9525">
            <a:noFill/>
          </a:ln>
        </p:spPr>
        <p:txBody>
          <a:bodyPr wrap="none" anchor="t">
            <a:spAutoFit/>
          </a:bodyPr>
          <a:p>
            <a:pPr lvl="0"/>
            <a:r>
              <a:rPr lang="zh-CN" altLang="en-US" sz="2000" dirty="0">
                <a:solidFill>
                  <a:schemeClr val="tx2"/>
                </a:solidFill>
                <a:latin typeface="Times New Roman" panose="02020603050405020304" pitchFamily="18" charset="0"/>
                <a:ea typeface="华文细黑" pitchFamily="2" charset="-122"/>
              </a:rPr>
              <a:t>从购置费比较，白炽灯最便宜。</a:t>
            </a:r>
            <a:br>
              <a:rPr lang="zh-CN" altLang="en-US" sz="2000" dirty="0">
                <a:solidFill>
                  <a:schemeClr val="tx2"/>
                </a:solidFill>
                <a:latin typeface="Times New Roman" panose="02020603050405020304" pitchFamily="18" charset="0"/>
                <a:ea typeface="华文细黑" pitchFamily="2" charset="-122"/>
              </a:rPr>
            </a:br>
            <a:r>
              <a:rPr lang="zh-CN" altLang="en-US" sz="2000" dirty="0">
                <a:solidFill>
                  <a:schemeClr val="tx2"/>
                </a:solidFill>
                <a:latin typeface="Times New Roman" panose="02020603050405020304" pitchFamily="18" charset="0"/>
                <a:ea typeface="华文细黑" pitchFamily="2" charset="-122"/>
              </a:rPr>
              <a:t>从</a:t>
            </a:r>
            <a:r>
              <a:rPr lang="en-US" altLang="zh-CN" sz="2000">
                <a:solidFill>
                  <a:schemeClr val="tx2"/>
                </a:solidFill>
                <a:latin typeface="Times New Roman" panose="02020603050405020304" pitchFamily="18" charset="0"/>
                <a:ea typeface="华文细黑" pitchFamily="2" charset="-122"/>
              </a:rPr>
              <a:t>LCC</a:t>
            </a:r>
            <a:r>
              <a:rPr lang="zh-CN" altLang="en-US" sz="2000" dirty="0">
                <a:solidFill>
                  <a:schemeClr val="tx2"/>
                </a:solidFill>
                <a:latin typeface="Times New Roman" panose="02020603050405020304" pitchFamily="18" charset="0"/>
                <a:ea typeface="华文细黑" pitchFamily="2" charset="-122"/>
              </a:rPr>
              <a:t>衡量，节能灯比其它两种节约</a:t>
            </a:r>
            <a:r>
              <a:rPr lang="en-US" altLang="zh-CN" sz="2000">
                <a:solidFill>
                  <a:schemeClr val="tx2"/>
                </a:solidFill>
                <a:latin typeface="Times New Roman" panose="02020603050405020304" pitchFamily="18" charset="0"/>
                <a:ea typeface="华文细黑" pitchFamily="2" charset="-122"/>
              </a:rPr>
              <a:t>274</a:t>
            </a:r>
            <a:r>
              <a:rPr lang="zh-CN" altLang="en-US" sz="2000" dirty="0">
                <a:solidFill>
                  <a:schemeClr val="tx2"/>
                </a:solidFill>
                <a:latin typeface="Times New Roman" panose="02020603050405020304" pitchFamily="18" charset="0"/>
                <a:ea typeface="华文细黑" pitchFamily="2" charset="-122"/>
              </a:rPr>
              <a:t>，</a:t>
            </a:r>
            <a:r>
              <a:rPr lang="en-US" altLang="zh-CN" sz="2000">
                <a:solidFill>
                  <a:schemeClr val="tx2"/>
                </a:solidFill>
                <a:latin typeface="Times New Roman" panose="02020603050405020304" pitchFamily="18" charset="0"/>
                <a:ea typeface="华文细黑" pitchFamily="2" charset="-122"/>
              </a:rPr>
              <a:t>4</a:t>
            </a:r>
            <a:r>
              <a:rPr lang="zh-CN" altLang="en-US" sz="2000" dirty="0">
                <a:solidFill>
                  <a:schemeClr val="tx2"/>
                </a:solidFill>
                <a:latin typeface="Times New Roman" panose="02020603050405020304" pitchFamily="18" charset="0"/>
                <a:ea typeface="华文细黑" pitchFamily="2" charset="-122"/>
              </a:rPr>
              <a:t>和</a:t>
            </a:r>
            <a:r>
              <a:rPr lang="en-US" altLang="zh-CN" sz="2000">
                <a:solidFill>
                  <a:schemeClr val="tx2"/>
                </a:solidFill>
                <a:latin typeface="Times New Roman" panose="02020603050405020304" pitchFamily="18" charset="0"/>
                <a:ea typeface="华文细黑" pitchFamily="2" charset="-122"/>
              </a:rPr>
              <a:t>270.6</a:t>
            </a:r>
            <a:r>
              <a:rPr lang="zh-CN" altLang="en-US" sz="2000" dirty="0">
                <a:solidFill>
                  <a:schemeClr val="tx2"/>
                </a:solidFill>
                <a:latin typeface="Times New Roman" panose="02020603050405020304" pitchFamily="18" charset="0"/>
                <a:ea typeface="华文细黑" pitchFamily="2" charset="-122"/>
              </a:rPr>
              <a:t>元，节约电</a:t>
            </a:r>
            <a:r>
              <a:rPr lang="en-US" altLang="zh-CN" sz="2000">
                <a:solidFill>
                  <a:schemeClr val="tx2"/>
                </a:solidFill>
                <a:latin typeface="Times New Roman" panose="02020603050405020304" pitchFamily="18" charset="0"/>
                <a:ea typeface="华文细黑" pitchFamily="2" charset="-122"/>
              </a:rPr>
              <a:t>492KW.h</a:t>
            </a:r>
            <a:endParaRPr lang="zh-CN" altLang="en-US" sz="2000" dirty="0">
              <a:solidFill>
                <a:schemeClr val="tx2"/>
              </a:solidFill>
              <a:latin typeface="Times New Roman" panose="02020603050405020304" pitchFamily="18" charset="0"/>
              <a:ea typeface="华文细黑"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8451" name="文本占位符 488450"/>
          <p:cNvSpPr>
            <a:spLocks noGrp="1"/>
          </p:cNvSpPr>
          <p:nvPr>
            <p:ph type="body" idx="1"/>
          </p:nvPr>
        </p:nvSpPr>
        <p:spPr>
          <a:xfrm>
            <a:off x="457200" y="533400"/>
            <a:ext cx="8229600" cy="5867400"/>
          </a:xfrm>
        </p:spPr>
        <p:txBody>
          <a:bodyPr lIns="92075" tIns="46038" rIns="92075" bIns="46038"/>
          <a:p>
            <a:pPr>
              <a:lnSpc>
                <a:spcPct val="80000"/>
              </a:lnSpc>
            </a:pPr>
            <a:r>
              <a:rPr lang="zh-CN" altLang="en-US" dirty="0">
                <a:solidFill>
                  <a:srgbClr val="00FFFF"/>
                </a:solidFill>
                <a:latin typeface="宋体" panose="02010600030101010101" pitchFamily="2" charset="-122"/>
              </a:rPr>
              <a:t>决策准则：</a:t>
            </a:r>
            <a:r>
              <a:rPr lang="en-US" altLang="zh-CN">
                <a:solidFill>
                  <a:schemeClr val="accent2"/>
                </a:solidFill>
                <a:latin typeface="宋体" panose="02010600030101010101" pitchFamily="2" charset="-122"/>
              </a:rPr>
              <a:t>LCC</a:t>
            </a:r>
            <a:r>
              <a:rPr lang="zh-CN" altLang="en-US" dirty="0">
                <a:solidFill>
                  <a:schemeClr val="accent2"/>
                </a:solidFill>
                <a:latin typeface="宋体" panose="02010600030101010101" pitchFamily="2" charset="-122"/>
              </a:rPr>
              <a:t>最小。</a:t>
            </a:r>
            <a:endParaRPr lang="zh-CN" altLang="en-US" dirty="0">
              <a:solidFill>
                <a:schemeClr val="accent2"/>
              </a:solidFill>
              <a:latin typeface="宋体" panose="02010600030101010101" pitchFamily="2" charset="-122"/>
            </a:endParaRPr>
          </a:p>
          <a:p>
            <a:pPr>
              <a:lnSpc>
                <a:spcPct val="80000"/>
              </a:lnSpc>
            </a:pPr>
            <a:endParaRPr lang="zh-CN" altLang="en-US" dirty="0">
              <a:solidFill>
                <a:srgbClr val="00FFFF"/>
              </a:solidFill>
              <a:latin typeface="宋体" panose="02010600030101010101" pitchFamily="2" charset="-122"/>
            </a:endParaRPr>
          </a:p>
          <a:p>
            <a:pPr>
              <a:lnSpc>
                <a:spcPct val="80000"/>
              </a:lnSpc>
            </a:pPr>
            <a:r>
              <a:rPr lang="en-US" altLang="zh-CN">
                <a:solidFill>
                  <a:schemeClr val="tx2"/>
                </a:solidFill>
                <a:latin typeface="宋体" panose="02010600030101010101" pitchFamily="2" charset="-122"/>
              </a:rPr>
              <a:t> LCC</a:t>
            </a:r>
            <a:r>
              <a:rPr lang="zh-CN" altLang="en-US" dirty="0">
                <a:solidFill>
                  <a:schemeClr val="tx2"/>
                </a:solidFill>
                <a:latin typeface="宋体" panose="02010600030101010101" pitchFamily="2" charset="-122"/>
              </a:rPr>
              <a:t>最小意味着消耗资源最小是对建设节约型社会的有力支持，也是可持续发展的必要保证。</a:t>
            </a:r>
            <a:endParaRPr lang="zh-CN" altLang="en-US" dirty="0">
              <a:solidFill>
                <a:schemeClr val="tx2"/>
              </a:solidFill>
              <a:latin typeface="宋体" panose="02010600030101010101" pitchFamily="2" charset="-122"/>
            </a:endParaRPr>
          </a:p>
          <a:p>
            <a:pPr>
              <a:lnSpc>
                <a:spcPct val="80000"/>
              </a:lnSpc>
            </a:pPr>
            <a:endParaRPr lang="zh-CN" altLang="en-US" sz="2800" dirty="0">
              <a:latin typeface="宋体" panose="02010600030101010101" pitchFamily="2" charset="-122"/>
            </a:endParaRPr>
          </a:p>
          <a:p>
            <a:pPr>
              <a:lnSpc>
                <a:spcPct val="80000"/>
              </a:lnSpc>
            </a:pPr>
            <a:r>
              <a:rPr lang="en-US" altLang="zh-CN" sz="2800">
                <a:solidFill>
                  <a:schemeClr val="tx2"/>
                </a:solidFill>
                <a:latin typeface="宋体" panose="02010600030101010101" pitchFamily="2" charset="-122"/>
              </a:rPr>
              <a:t>LCC</a:t>
            </a:r>
            <a:r>
              <a:rPr lang="zh-CN" altLang="en-US" sz="2800" dirty="0">
                <a:solidFill>
                  <a:schemeClr val="tx2"/>
                </a:solidFill>
                <a:latin typeface="宋体" panose="02010600030101010101" pitchFamily="2" charset="-122"/>
              </a:rPr>
              <a:t>技术对节约资源、促进决策科学化、落实科学发展观的作用重大。这也是</a:t>
            </a:r>
            <a:r>
              <a:rPr lang="en-US" altLang="zh-CN" sz="2800">
                <a:solidFill>
                  <a:schemeClr val="tx2"/>
                </a:solidFill>
                <a:latin typeface="宋体" panose="02010600030101010101" pitchFamily="2" charset="-122"/>
              </a:rPr>
              <a:t>LCC</a:t>
            </a:r>
            <a:r>
              <a:rPr lang="zh-CN" altLang="en-US" sz="2800" dirty="0">
                <a:solidFill>
                  <a:schemeClr val="tx2"/>
                </a:solidFill>
                <a:latin typeface="宋体" panose="02010600030101010101" pitchFamily="2" charset="-122"/>
              </a:rPr>
              <a:t>技术从兴起发展到成熟应用的基本原因。</a:t>
            </a:r>
            <a:endParaRPr lang="zh-CN" altLang="en-US" sz="2800" dirty="0">
              <a:solidFill>
                <a:schemeClr val="tx2"/>
              </a:solidFill>
              <a:latin typeface="宋体" panose="02010600030101010101" pitchFamily="2" charset="-122"/>
            </a:endParaRPr>
          </a:p>
          <a:p>
            <a:pPr>
              <a:lnSpc>
                <a:spcPct val="80000"/>
              </a:lnSpc>
            </a:pPr>
            <a:endParaRPr lang="zh-CN" altLang="en-US" sz="2800" dirty="0">
              <a:solidFill>
                <a:schemeClr val="tx2"/>
              </a:solidFill>
              <a:latin typeface="宋体" panose="02010600030101010101" pitchFamily="2" charset="-122"/>
            </a:endParaRPr>
          </a:p>
          <a:p>
            <a:pPr>
              <a:lnSpc>
                <a:spcPct val="80000"/>
              </a:lnSpc>
            </a:pPr>
            <a:r>
              <a:rPr lang="zh-CN" altLang="en-US" sz="2800" dirty="0">
                <a:solidFill>
                  <a:schemeClr val="tx2"/>
                </a:solidFill>
                <a:latin typeface="宋体" panose="02010600030101010101" pitchFamily="2" charset="-122"/>
              </a:rPr>
              <a:t>今天不仅有一批国际、国内标准和规范促进着</a:t>
            </a:r>
            <a:r>
              <a:rPr lang="en-US" altLang="zh-CN" sz="2800">
                <a:solidFill>
                  <a:schemeClr val="tx2"/>
                </a:solidFill>
                <a:latin typeface="宋体" panose="02010600030101010101" pitchFamily="2" charset="-122"/>
              </a:rPr>
              <a:t>LCC</a:t>
            </a:r>
            <a:r>
              <a:rPr lang="zh-CN" altLang="en-US" sz="2800" dirty="0">
                <a:solidFill>
                  <a:schemeClr val="tx2"/>
                </a:solidFill>
                <a:latin typeface="宋体" panose="02010600030101010101" pitchFamily="2" charset="-122"/>
              </a:rPr>
              <a:t>技术在全球各行业的应用，而且有大量的行政命令加以推动。</a:t>
            </a:r>
            <a:r>
              <a:rPr lang="zh-CN" altLang="en-US" dirty="0"/>
              <a:t>	</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7426" name="标题 487425"/>
          <p:cNvSpPr>
            <a:spLocks noGrp="1"/>
          </p:cNvSpPr>
          <p:nvPr>
            <p:ph type="title"/>
          </p:nvPr>
        </p:nvSpPr>
        <p:spPr>
          <a:xfrm>
            <a:off x="457200" y="609600"/>
            <a:ext cx="8229600" cy="1143000"/>
          </a:xfrm>
        </p:spPr>
        <p:txBody>
          <a:bodyPr lIns="92075" tIns="46038" rIns="92075" bIns="46038" anchor="ctr"/>
          <a:p>
            <a:r>
              <a:rPr lang="zh-CN" altLang="en-US" sz="2000" dirty="0"/>
              <a:t>●</a:t>
            </a:r>
            <a:r>
              <a:rPr lang="zh-CN" altLang="en-US" sz="1800" dirty="0"/>
              <a:t>1999年6月美国总统发布指令要求所有联邦机构“在制定有关产品、服务、建造和其他项目的投资决策中，需采用</a:t>
            </a:r>
            <a:r>
              <a:rPr lang="en-US" altLang="zh-CN" sz="1800"/>
              <a:t>LCC</a:t>
            </a:r>
            <a:r>
              <a:rPr lang="zh-CN" altLang="en-US" sz="1800" dirty="0"/>
              <a:t>分析”，其目的是“减少政府费用及减少能源和水资源消耗”。公认的</a:t>
            </a:r>
            <a:r>
              <a:rPr lang="zh-CN" altLang="en-US" sz="1800" dirty="0">
                <a:solidFill>
                  <a:schemeClr val="tx1"/>
                </a:solidFill>
              </a:rPr>
              <a:t>资源丰富的国家， 如此大力推行</a:t>
            </a:r>
            <a:r>
              <a:rPr lang="en-US" altLang="zh-CN" sz="1800">
                <a:solidFill>
                  <a:schemeClr val="tx1"/>
                </a:solidFill>
              </a:rPr>
              <a:t>LCC</a:t>
            </a:r>
            <a:r>
              <a:rPr lang="zh-CN" altLang="en-US" sz="1800" dirty="0">
                <a:solidFill>
                  <a:schemeClr val="tx1"/>
                </a:solidFill>
              </a:rPr>
              <a:t>技术。</a:t>
            </a:r>
            <a:br>
              <a:rPr lang="zh-CN" altLang="en-US" sz="1800" dirty="0">
                <a:solidFill>
                  <a:schemeClr val="tx1"/>
                </a:solidFill>
              </a:rPr>
            </a:br>
            <a:r>
              <a:rPr lang="zh-CN" altLang="en-US" sz="1800" dirty="0">
                <a:solidFill>
                  <a:schemeClr val="tx1"/>
                </a:solidFill>
              </a:rPr>
              <a:t>说明</a:t>
            </a:r>
            <a:r>
              <a:rPr lang="en-US" altLang="zh-CN" sz="1800">
                <a:solidFill>
                  <a:schemeClr val="tx1"/>
                </a:solidFill>
              </a:rPr>
              <a:t>LCC</a:t>
            </a:r>
            <a:r>
              <a:rPr lang="zh-CN" altLang="en-US" sz="1800" dirty="0">
                <a:solidFill>
                  <a:schemeClr val="tx1"/>
                </a:solidFill>
              </a:rPr>
              <a:t>技术的重要作用及所取得的经济效益</a:t>
            </a:r>
            <a:br>
              <a:rPr lang="zh-CN" altLang="en-US" sz="1800" dirty="0"/>
            </a:br>
            <a:endParaRPr lang="zh-CN" altLang="en-US" sz="1800" dirty="0"/>
          </a:p>
        </p:txBody>
      </p:sp>
      <p:pic>
        <p:nvPicPr>
          <p:cNvPr id="487428" name="文本占位符 487427"/>
          <p:cNvPicPr>
            <a:picLocks noChangeAspect="1"/>
          </p:cNvPicPr>
          <p:nvPr>
            <p:ph type="body" idx="1"/>
          </p:nvPr>
        </p:nvPicPr>
        <p:blipFill>
          <a:blip r:embed="rId1"/>
          <a:stretch>
            <a:fillRect/>
          </a:stretch>
        </p:blipFill>
        <p:spPr>
          <a:xfrm>
            <a:off x="457200" y="1600200"/>
            <a:ext cx="8229600" cy="5029200"/>
          </a:xfrm>
        </p:spPr>
      </p:pic>
    </p:spTree>
  </p:cSld>
  <p:clrMapOvr>
    <a:masterClrMapping/>
  </p:clrMapOvr>
</p:sld>
</file>

<file path=ppt/theme/theme1.xml><?xml version="1.0" encoding="utf-8"?>
<a:theme xmlns:a="http://schemas.openxmlformats.org/drawingml/2006/main" name="BLUEBOX">
  <a:themeElements>
    <a:clrScheme name="">
      <a:dk1>
        <a:srgbClr val="FFFFFF"/>
      </a:dk1>
      <a:lt1>
        <a:srgbClr val="000099"/>
      </a:lt1>
      <a:dk2>
        <a:srgbClr val="FFFF00"/>
      </a:dk2>
      <a:lt2>
        <a:srgbClr val="000000"/>
      </a:lt2>
      <a:accent1>
        <a:srgbClr val="FF9900"/>
      </a:accent1>
      <a:accent2>
        <a:srgbClr val="FF0033"/>
      </a:accent2>
      <a:accent3>
        <a:srgbClr val="AAAACA"/>
      </a:accent3>
      <a:accent4>
        <a:srgbClr val="DCDCDC"/>
      </a:accent4>
      <a:accent5>
        <a:srgbClr val="FFCAAA"/>
      </a:accent5>
      <a:accent6>
        <a:srgbClr val="E5002D"/>
      </a:accent6>
      <a:hlink>
        <a:srgbClr val="00CCCC"/>
      </a:hlink>
      <a:folHlink>
        <a:srgbClr val="6699FF"/>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FFFFFF"/>
        </a:dk1>
        <a:lt1>
          <a:srgbClr val="000099"/>
        </a:lt1>
        <a:dk2>
          <a:srgbClr val="FFFF00"/>
        </a:dk2>
        <a:lt2>
          <a:srgbClr val="000000"/>
        </a:lt2>
        <a:accent1>
          <a:srgbClr val="FF9900"/>
        </a:accent1>
        <a:accent2>
          <a:srgbClr val="FF0033"/>
        </a:accent2>
        <a:accent3>
          <a:srgbClr val="AAAACA"/>
        </a:accent3>
        <a:accent4>
          <a:srgbClr val="DCDCDC"/>
        </a:accent4>
        <a:accent5>
          <a:srgbClr val="FFCAAA"/>
        </a:accent5>
        <a:accent6>
          <a:srgbClr val="E5002D"/>
        </a:accent6>
        <a:hlink>
          <a:srgbClr val="00CCCC"/>
        </a:hlink>
        <a:folHlink>
          <a:srgbClr val="6699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0033"/>
        </a:dk2>
        <a:lt2>
          <a:srgbClr val="CCCCFF"/>
        </a:lt2>
        <a:accent1>
          <a:srgbClr val="FF33FF"/>
        </a:accent1>
        <a:accent2>
          <a:srgbClr val="0000FF"/>
        </a:accent2>
        <a:accent3>
          <a:srgbClr val="FFFFFF"/>
        </a:accent3>
        <a:accent4>
          <a:srgbClr val="000000"/>
        </a:accent4>
        <a:accent5>
          <a:srgbClr val="FFADFF"/>
        </a:accent5>
        <a:accent6>
          <a:srgbClr val="0000E5"/>
        </a:accent6>
        <a:hlink>
          <a:srgbClr val="00FFFF"/>
        </a:hlink>
        <a:folHlink>
          <a:srgbClr val="9999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68686"/>
        </a:lt2>
        <a:accent1>
          <a:srgbClr val="DDDDDD"/>
        </a:accent1>
        <a:accent2>
          <a:srgbClr val="777777"/>
        </a:accent2>
        <a:accent3>
          <a:srgbClr val="FFFFFF"/>
        </a:accent3>
        <a:accent4>
          <a:srgbClr val="000000"/>
        </a:accent4>
        <a:accent5>
          <a:srgbClr val="EBEBEB"/>
        </a:accent5>
        <a:accent6>
          <a:srgbClr val="6A6A6A"/>
        </a:accent6>
        <a:hlink>
          <a:srgbClr val="B2B2B2"/>
        </a:hlink>
        <a:folHlink>
          <a:srgbClr val="969696"/>
        </a:folHlink>
      </a:clrScheme>
      <a:clrMap bg1="lt1" tx1="dk1" bg2="lt2" tx2="dk2" accent1="accent1" accent2="accent2" accent3="accent3" accent4="accent4" accent5="accent5" accent6="accent6" hlink="hlink" folHlink="folHlink"/>
    </a:extraClrScheme>
    <a:extraClrScheme>
      <a:clrScheme name="">
        <a:dk1>
          <a:srgbClr val="FFFFFF"/>
        </a:dk1>
        <a:lt1>
          <a:srgbClr val="996600"/>
        </a:lt1>
        <a:dk2>
          <a:srgbClr val="FFFF00"/>
        </a:dk2>
        <a:lt2>
          <a:srgbClr val="663300"/>
        </a:lt2>
        <a:accent1>
          <a:srgbClr val="FF9900"/>
        </a:accent1>
        <a:accent2>
          <a:srgbClr val="FF0033"/>
        </a:accent2>
        <a:accent3>
          <a:srgbClr val="CAB9AA"/>
        </a:accent3>
        <a:accent4>
          <a:srgbClr val="DCDCDC"/>
        </a:accent4>
        <a:accent5>
          <a:srgbClr val="FFCAAA"/>
        </a:accent5>
        <a:accent6>
          <a:srgbClr val="E5002D"/>
        </a:accent6>
        <a:hlink>
          <a:srgbClr val="0099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Clouds</Template>
  <TotalTime>0</TotalTime>
  <Words>4357</Words>
  <Application>WPS 演示</Application>
  <PresentationFormat>在屏幕上显示</PresentationFormat>
  <Paragraphs>273</Paragraphs>
  <Slides>30</Slides>
  <Notes>2</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44" baseType="lpstr">
      <vt:lpstr>Arial</vt:lpstr>
      <vt:lpstr>宋体</vt:lpstr>
      <vt:lpstr>Wingdings</vt:lpstr>
      <vt:lpstr>华文琥珀</vt:lpstr>
      <vt:lpstr>Times New Roman</vt:lpstr>
      <vt:lpstr>华文细黑</vt:lpstr>
      <vt:lpstr>华文新魏</vt:lpstr>
      <vt:lpstr>华文彩云</vt:lpstr>
      <vt:lpstr>华文隶书</vt:lpstr>
      <vt:lpstr>黑体</vt:lpstr>
      <vt:lpstr>Tahoma</vt:lpstr>
      <vt:lpstr>微软雅黑</vt:lpstr>
      <vt:lpstr>BLUEBOX</vt:lpstr>
      <vt:lpstr>MSGraph.Chart.8</vt:lpstr>
      <vt:lpstr>PowerPoint 演示文稿</vt:lpstr>
      <vt:lpstr> </vt:lpstr>
      <vt:lpstr>PowerPoint 演示文稿</vt:lpstr>
      <vt:lpstr>PowerPoint 演示文稿</vt:lpstr>
      <vt:lpstr>PowerPoint 演示文稿</vt:lpstr>
      <vt:lpstr> </vt:lpstr>
      <vt:lpstr>3种照明灯方案，使用寿命6000小时费用比较</vt:lpstr>
      <vt:lpstr>PowerPoint 演示文稿</vt:lpstr>
      <vt:lpstr>●1999年6月美国总统发布指令要求所有联邦机构“在制定有关产品、服务、建造和其他项目的投资决策中，需采用LCC分析”，其目的是“减少政府费用及减少能源和水资源消耗”。公认的资源丰富的国家， 如此大力推行LCC技术。 说明LCC技术的重要作用及所取得的经济效益 </vt:lpstr>
      <vt:lpstr>PowerPoint 演示文稿</vt:lpstr>
      <vt:lpstr>PowerPoint 演示文稿</vt:lpstr>
      <vt:lpstr>PowerPoint 演示文稿</vt:lpstr>
      <vt:lpstr>LCC技术的主要应用时机和目的：</vt:lpstr>
      <vt:lpstr>LCC应用对象</vt:lpstr>
      <vt:lpstr>4     LCC技术在我国的应用情况</vt:lpstr>
      <vt:lpstr>PowerPoint 演示文稿</vt:lpstr>
      <vt:lpstr>PowerPoint 演示文稿</vt:lpstr>
      <vt:lpstr>PowerPoint 演示文稿</vt:lpstr>
      <vt:lpstr>在交通运输系统方面 </vt:lpstr>
      <vt:lpstr>PowerPoint 演示文稿</vt:lpstr>
      <vt:lpstr>能源工程</vt:lpstr>
      <vt:lpstr>PowerPoint 演示文稿</vt:lpstr>
      <vt:lpstr>PowerPoint 演示文稿</vt:lpstr>
      <vt:lpstr>PowerPoint 演示文稿</vt:lpstr>
      <vt:lpstr>石油化工系统 </vt:lpstr>
      <vt:lpstr>钢铁冶金系统 </vt:lpstr>
      <vt:lpstr>PowerPoint 演示文稿</vt:lpstr>
      <vt:lpstr>建筑行业</vt:lpstr>
      <vt:lpstr>PowerPoint 演示文稿</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LCC在设备采购中的应用前景</dc:title>
  <dc:creator>陆一春</dc:creator>
  <cp:lastModifiedBy>573694985</cp:lastModifiedBy>
  <cp:revision>310</cp:revision>
  <dcterms:created xsi:type="dcterms:W3CDTF">2005-08-25T07:49:00Z</dcterms:created>
  <dcterms:modified xsi:type="dcterms:W3CDTF">2017-04-06T08:28:35Z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2052-10.1.0.6260</vt:lpwstr>
  </property>
</Properties>
</file>